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61"/>
  </p:notesMasterIdLst>
  <p:sldIdLst>
    <p:sldId id="256" r:id="rId2"/>
    <p:sldId id="260" r:id="rId3"/>
    <p:sldId id="263" r:id="rId4"/>
    <p:sldId id="261" r:id="rId5"/>
    <p:sldId id="262" r:id="rId6"/>
    <p:sldId id="265" r:id="rId7"/>
    <p:sldId id="266" r:id="rId8"/>
    <p:sldId id="267" r:id="rId9"/>
    <p:sldId id="315" r:id="rId10"/>
    <p:sldId id="268" r:id="rId11"/>
    <p:sldId id="269" r:id="rId12"/>
    <p:sldId id="270" r:id="rId13"/>
    <p:sldId id="271" r:id="rId14"/>
    <p:sldId id="272" r:id="rId15"/>
    <p:sldId id="316" r:id="rId16"/>
    <p:sldId id="273" r:id="rId17"/>
    <p:sldId id="274" r:id="rId18"/>
    <p:sldId id="317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8" r:id="rId30"/>
    <p:sldId id="320" r:id="rId31"/>
    <p:sldId id="319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2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8BB6B-21BC-4CA3-AFEA-BDD283B29177}" type="datetimeFigureOut">
              <a:rPr lang="fr-FR" smtClean="0"/>
              <a:t>26/09/2023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0E444-273B-43B0-98C5-7888673460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883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0" dirty="0" err="1">
                <a:latin typeface="Helvetica Neue Light"/>
              </a:rPr>
              <a:t>Hexadecimal</a:t>
            </a:r>
            <a:r>
              <a:rPr lang="fr-FR" sz="1200" kern="0" dirty="0">
                <a:latin typeface="Helvetica Neue Light"/>
              </a:rPr>
              <a:t> : </a:t>
            </a:r>
            <a:r>
              <a:rPr lang="en-US" dirty="0"/>
              <a:t>Coined at IBM in 1963. From Greek </a:t>
            </a:r>
            <a:r>
              <a:rPr lang="en-US" dirty="0" err="1"/>
              <a:t>hexi</a:t>
            </a:r>
            <a:r>
              <a:rPr lang="en-US" dirty="0"/>
              <a:t> (six) and Latin </a:t>
            </a:r>
            <a:r>
              <a:rPr lang="en-US" dirty="0" err="1"/>
              <a:t>decem</a:t>
            </a:r>
            <a:r>
              <a:rPr lang="en-US" dirty="0"/>
              <a:t> (ten).</a:t>
            </a:r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0C087-BFF6-4C5E-8A3D-7BF01AD06EE9}" type="slidenum">
              <a:rPr lang="aa-ET" smtClean="0"/>
              <a:t>8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691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="" xmlns:a16="http://schemas.microsoft.com/office/drawing/2014/main" id="{D78672D5-CDED-4018-A88E-4F3473C33D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="" xmlns:a16="http://schemas.microsoft.com/office/drawing/2014/main" id="{D54C8AA2-8787-431B-B5A2-618DC5368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aa-ET">
                <a:latin typeface="Arial" panose="020B0604020202020204" pitchFamily="34" charset="0"/>
              </a:rPr>
              <a:t>This slide first presents a graphical overview of the process for converting between DECIMAL↔BINARY (students should know how to do this) and then generalizes this process for converting between DECIMAL↔OCTAL &amp; DECIMAL↔HEXADECIMAL.</a:t>
            </a:r>
          </a:p>
          <a:p>
            <a:endParaRPr lang="en-US" altLang="aa-ET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="" xmlns:a16="http://schemas.microsoft.com/office/drawing/2014/main" id="{00D06D39-4684-4B31-BAAE-74156C4BF5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Octal &amp; Hexadecimal Number Systems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494959-2601-4779-92A9-E888F968CF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sz="1000"/>
              <a:t>Digital Electronics</a:t>
            </a:r>
            <a:r>
              <a:rPr lang="en-US" sz="1000">
                <a:sym typeface="Symbol"/>
              </a:rPr>
              <a:t></a:t>
            </a:r>
            <a:r>
              <a:rPr lang="en-US" sz="1000"/>
              <a:t>  </a:t>
            </a:r>
          </a:p>
          <a:p>
            <a:pPr>
              <a:defRPr/>
            </a:pPr>
            <a:r>
              <a:rPr lang="en-US" sz="1000"/>
              <a:t>Lesson 2.4 Specific Combo Circuits &amp;  Misc Topics</a:t>
            </a:r>
          </a:p>
        </p:txBody>
      </p:sp>
      <p:sp>
        <p:nvSpPr>
          <p:cNvPr id="36870" name="Footer Placeholder 5">
            <a:extLst>
              <a:ext uri="{FF2B5EF4-FFF2-40B4-BE49-F238E27FC236}">
                <a16:creationId xmlns="" xmlns:a16="http://schemas.microsoft.com/office/drawing/2014/main" id="{48D4F632-B77C-4C7C-A8C3-2985568FB7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aa-ET"/>
              <a:t>Project Lead The Way, Inc.</a:t>
            </a:r>
            <a:endParaRPr lang="en-US" altLang="aa-ET" baseline="30000"/>
          </a:p>
          <a:p>
            <a:pPr eaLnBrk="1" hangingPunct="1"/>
            <a:r>
              <a:rPr lang="en-US" altLang="aa-ET"/>
              <a:t>Copyright 2009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19055F-BB29-4445-B0B3-FBE594842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CB4F98-727F-4C54-9F36-E050698DD203}" type="slidenum">
              <a:rPr lang="en-US" altLang="aa-ET"/>
              <a:pPr eaLnBrk="1" hangingPunct="1"/>
              <a:t>14</a:t>
            </a:fld>
            <a:endParaRPr lang="en-US" altLang="aa-ET"/>
          </a:p>
        </p:txBody>
      </p:sp>
    </p:spTree>
    <p:extLst>
      <p:ext uri="{BB962C8B-B14F-4D97-AF65-F5344CB8AC3E}">
        <p14:creationId xmlns:p14="http://schemas.microsoft.com/office/powerpoint/2010/main" val="146182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E444-273B-43B0-98C5-7888673460A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42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id="{62AF155A-A5E5-4FDE-B11D-1FBCB2185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8131" name="Rectangle 3">
            <a:extLst>
              <a:ext uri="{FF2B5EF4-FFF2-40B4-BE49-F238E27FC236}">
                <a16:creationId xmlns="" xmlns:a16="http://schemas.microsoft.com/office/drawing/2014/main" id="{1E256274-9CAB-4CA4-8C1C-1DECB30D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aa-ET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8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="" xmlns:a16="http://schemas.microsoft.com/office/drawing/2014/main" id="{62AF155A-A5E5-4FDE-B11D-1FBCB2185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8131" name="Rectangle 3">
            <a:extLst>
              <a:ext uri="{FF2B5EF4-FFF2-40B4-BE49-F238E27FC236}">
                <a16:creationId xmlns="" xmlns:a16="http://schemas.microsoft.com/office/drawing/2014/main" id="{1E256274-9CAB-4CA4-8C1C-1DECB30DF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aa-ET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66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0C087-BFF6-4C5E-8A3D-7BF01AD06EE9}" type="slidenum">
              <a:rPr lang="aa-ET" smtClean="0"/>
              <a:t>46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69645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kumimoji="0" lang="tr-TR" altLang="tr-TR">
                <a:latin typeface="Arial" panose="020B0604020202020204" pitchFamily="34" charset="0"/>
              </a:rPr>
              <a:t>Copyright 2000 N. AYDIN. All rights reserved.</a:t>
            </a:r>
          </a:p>
        </p:txBody>
      </p:sp>
      <p:sp>
        <p:nvSpPr>
          <p:cNvPr id="880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 defTabSz="8953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defTabSz="8953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C75863E-4A2A-48CF-AC9D-AC74B596368C}" type="slidenum">
              <a:rPr kumimoji="0" lang="tr-TR" altLang="tr-TR" smtClean="0">
                <a:latin typeface="Arial" panose="020B0604020202020204" pitchFamily="34" charset="0"/>
              </a:rPr>
              <a:pPr algn="r">
                <a:spcBef>
                  <a:spcPct val="0"/>
                </a:spcBef>
              </a:pPr>
              <a:t>49</a:t>
            </a:fld>
            <a:endParaRPr kumimoji="0" lang="tr-TR" altLang="tr-TR">
              <a:latin typeface="Arial" panose="020B0604020202020204" pitchFamily="34" charset="0"/>
            </a:endParaRPr>
          </a:p>
        </p:txBody>
      </p:sp>
      <p:sp>
        <p:nvSpPr>
          <p:cNvPr id="88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4238" y="4583113"/>
            <a:ext cx="4873625" cy="4346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tr-TR"/>
              <a:t>Answer 1: 6</a:t>
            </a:r>
          </a:p>
          <a:p>
            <a:pPr eaLnBrk="1" hangingPunct="1"/>
            <a:r>
              <a:rPr lang="en-US" altLang="tr-TR"/>
              <a:t>Answer 2: 1010, 1011, 1100, 1101, 1110, 1111</a:t>
            </a:r>
          </a:p>
        </p:txBody>
      </p:sp>
    </p:spTree>
    <p:extLst>
      <p:ext uri="{BB962C8B-B14F-4D97-AF65-F5344CB8AC3E}">
        <p14:creationId xmlns:p14="http://schemas.microsoft.com/office/powerpoint/2010/main" val="123943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="" xmlns:a16="http://schemas.microsoft.com/office/drawing/2014/main" id="{D3520D8D-6D88-F6C1-7472-7BB43CA7B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F91070-5D99-4D2E-A3AB-D34A29FEF321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05475" name="Rectangle 2">
            <a:extLst>
              <a:ext uri="{FF2B5EF4-FFF2-40B4-BE49-F238E27FC236}">
                <a16:creationId xmlns="" xmlns:a16="http://schemas.microsoft.com/office/drawing/2014/main" id="{3D9F4612-1ED6-06F0-0B40-E3F33C05F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="" xmlns:a16="http://schemas.microsoft.com/office/drawing/2014/main" id="{674453C7-3B3C-76A4-43DD-ED6A3CF1DD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ar-SA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800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="" xmlns:a16="http://schemas.microsoft.com/office/drawing/2014/main" id="{3A00F395-8D54-FF13-3CDC-25C9AE5BE9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>
            <a:extLst>
              <a:ext uri="{FF2B5EF4-FFF2-40B4-BE49-F238E27FC236}">
                <a16:creationId xmlns="" xmlns:a16="http://schemas.microsoft.com/office/drawing/2014/main" id="{C6A599FF-8B7F-66CA-F7BB-8F2D6A0020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6" name="Slide Number Placeholder 3">
            <a:extLst>
              <a:ext uri="{FF2B5EF4-FFF2-40B4-BE49-F238E27FC236}">
                <a16:creationId xmlns="" xmlns:a16="http://schemas.microsoft.com/office/drawing/2014/main" id="{DBCA0133-8BE6-7F20-3F66-A4F51A542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F8C5AD6-4A34-4F63-BB7D-B21A6673E4EF}" type="slidenum">
              <a:rPr lang="en-US" altLang="en-US" sz="1200"/>
              <a:pPr/>
              <a:t>55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8938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78CF-DCB2-4155-975F-57AF70917A4A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0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2A43-53C7-487C-9586-94614F9BC13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7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0A86-538C-4FE7-BEA0-CC0E98F8649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298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355C1-91D9-45F9-B5FC-D1435DA6D2D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22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2D52-DC89-4560-B481-E88FDE4F59D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604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BCC24-5F11-49AD-8EEB-EEFE7BBD0781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9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4284A-54F8-4D3B-B609-611404D26C8B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76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8DE-38E3-4412-9488-90CBA9C4E25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06A1-A028-485A-8C42-1586EFBA4E4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1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6257-5AC6-49CB-BFAB-64AB78A3148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1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5AEE-6FD0-4E28-9DFD-A28DF554624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B811A-E2F1-459F-9F55-AF8F88FF4E5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0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4616-7D11-46DA-8797-B09DF36F54A3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7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F99-2F8F-44D4-B0C2-224F17CC804E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0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5503-483D-4C22-B1A1-405D886EDA81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8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6E85-7241-41CE-BDB8-455FC831EC6A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5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86E42-4AC2-473A-AF52-BD1841E631B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1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4" y="-77756"/>
            <a:ext cx="12065390" cy="21797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455740" y="695208"/>
            <a:ext cx="6978174" cy="957859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Digital </a:t>
            </a:r>
            <a:r>
              <a:rPr lang="fr-FR" sz="3200" b="1" dirty="0" err="1" smtClean="0">
                <a:solidFill>
                  <a:schemeClr val="bg1"/>
                </a:solidFill>
              </a:rPr>
              <a:t>systems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727416" y="5476525"/>
            <a:ext cx="8915399" cy="112628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Dr. </a:t>
            </a:r>
            <a:r>
              <a:rPr lang="fr-FR" sz="2000" b="1" dirty="0" err="1" smtClean="0"/>
              <a:t>Iness</a:t>
            </a:r>
            <a:r>
              <a:rPr lang="fr-FR" sz="2000" b="1" dirty="0" smtClean="0"/>
              <a:t> NEDJI MILAT</a:t>
            </a:r>
          </a:p>
        </p:txBody>
      </p:sp>
      <p:pic>
        <p:nvPicPr>
          <p:cNvPr id="4" name="Picture 6" descr="Aucune description de photo disponible.">
            <a:extLst>
              <a:ext uri="{FF2B5EF4-FFF2-40B4-BE49-F238E27FC236}">
                <a16:creationId xmlns:a16="http://schemas.microsoft.com/office/drawing/2014/main" xmlns="" id="{8273478A-4E5C-3955-31C2-5CD5C655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3" y="14068"/>
            <a:ext cx="1322363" cy="130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32863" y="6030224"/>
            <a:ext cx="293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iness.nedji@ensia.edu.dz</a:t>
            </a:r>
          </a:p>
        </p:txBody>
      </p:sp>
      <p:sp>
        <p:nvSpPr>
          <p:cNvPr id="7" name="Rectangle 6"/>
          <p:cNvSpPr/>
          <p:nvPr/>
        </p:nvSpPr>
        <p:spPr>
          <a:xfrm>
            <a:off x="2785045" y="4233152"/>
            <a:ext cx="46746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err="1" smtClean="0">
                <a:solidFill>
                  <a:srgbClr val="0070C0"/>
                </a:solidFill>
                <a:ea typeface="+mj-ea"/>
                <a:cs typeface="+mj-cs"/>
              </a:rPr>
              <a:t>Number</a:t>
            </a:r>
            <a:r>
              <a:rPr lang="fr-FR" sz="4400" b="1" dirty="0" smtClean="0">
                <a:solidFill>
                  <a:srgbClr val="0070C0"/>
                </a:solidFill>
                <a:ea typeface="+mj-ea"/>
                <a:cs typeface="+mj-cs"/>
              </a:rPr>
              <a:t> </a:t>
            </a:r>
            <a:r>
              <a:rPr lang="fr-FR" sz="4400" b="1" dirty="0" err="1" smtClean="0">
                <a:solidFill>
                  <a:srgbClr val="0070C0"/>
                </a:solidFill>
                <a:ea typeface="+mj-ea"/>
                <a:cs typeface="+mj-cs"/>
              </a:rPr>
              <a:t>systems</a:t>
            </a:r>
            <a:endParaRPr lang="fr-FR" sz="4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211" y="2367762"/>
            <a:ext cx="10449616" cy="91493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194202" y="3559551"/>
            <a:ext cx="389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Chapter</a:t>
            </a:r>
            <a:r>
              <a:rPr lang="fr-FR" sz="2800" b="1" dirty="0" smtClean="0">
                <a:solidFill>
                  <a:srgbClr val="FF0000"/>
                </a:solidFill>
              </a:rPr>
              <a:t> 1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4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93">
            <a:extLst>
              <a:ext uri="{FF2B5EF4-FFF2-40B4-BE49-F238E27FC236}">
                <a16:creationId xmlns="" xmlns:a16="http://schemas.microsoft.com/office/drawing/2014/main" id="{B584197C-EF75-497E-8DB0-41CAB0FF89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223205"/>
              </p:ext>
            </p:extLst>
          </p:nvPr>
        </p:nvGraphicFramePr>
        <p:xfrm>
          <a:off x="3519054" y="1177635"/>
          <a:ext cx="6539345" cy="5516880"/>
        </p:xfrm>
        <a:graphic>
          <a:graphicData uri="http://schemas.openxmlformats.org/drawingml/2006/table">
            <a:tbl>
              <a:tblPr/>
              <a:tblGrid>
                <a:gridCol w="15414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50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96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32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4632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Decimal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Binary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Octal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Hexadecimal</a:t>
                      </a: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1089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00000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00001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218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2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00010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002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02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3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00011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003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03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4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00100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004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04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5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00101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005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05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6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00110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006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06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5218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7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00111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007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07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8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01000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08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9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01001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Times New Roman" pitchFamily="18" charset="0"/>
                        </a:rPr>
                        <a:t>09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01010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03230854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01011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00893066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01100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85508906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01101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215290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01110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7770899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01111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79429654"/>
                  </a:ext>
                </a:extLst>
              </a:tr>
              <a:tr h="266306"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  <a:ea typeface="+mn-ea"/>
                          <a:cs typeface="Times New Roman" pitchFamily="18" charset="0"/>
                        </a:rPr>
                        <a:t>10000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2000" marR="0" lvl="0" indent="-2520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Helvetica Neue Light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729547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876848" y="426607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Counting . . . 2, 8, 10, 16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13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2A8921-0746-B035-E428-30CC5B6C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274" y="1455060"/>
            <a:ext cx="10515600" cy="5964871"/>
          </a:xfrm>
        </p:spPr>
        <p:txBody>
          <a:bodyPr>
            <a:normAutofit/>
          </a:bodyPr>
          <a:lstStyle/>
          <a:p>
            <a:r>
              <a:rPr lang="en-US" sz="2200" i="0" u="none" strike="noStrike" baseline="0" dirty="0">
                <a:solidFill>
                  <a:srgbClr val="C00000"/>
                </a:solidFill>
                <a:latin typeface="Helvetica Neue Light"/>
              </a:rPr>
              <a:t>It’s quite tedious to work with only binary numbers…</a:t>
            </a:r>
          </a:p>
          <a:p>
            <a:endParaRPr lang="en-US" sz="2200" dirty="0">
              <a:solidFill>
                <a:srgbClr val="C00000"/>
              </a:solidFill>
              <a:latin typeface="Helvetica Neue Light"/>
            </a:endParaRPr>
          </a:p>
          <a:p>
            <a:endParaRPr lang="en-US" sz="2400" i="0" u="none" strike="noStrike" baseline="0" dirty="0">
              <a:solidFill>
                <a:srgbClr val="C00000"/>
              </a:solidFill>
              <a:latin typeface="Helvetica Neue Light"/>
            </a:endParaRPr>
          </a:p>
          <a:p>
            <a:endParaRPr lang="en-US" sz="2400" dirty="0">
              <a:solidFill>
                <a:srgbClr val="C00000"/>
              </a:solidFill>
              <a:latin typeface="Helvetica Neue Light"/>
            </a:endParaRPr>
          </a:p>
          <a:p>
            <a:endParaRPr lang="en-US" sz="2400" i="0" u="none" strike="noStrike" baseline="0" dirty="0">
              <a:solidFill>
                <a:srgbClr val="C00000"/>
              </a:solidFill>
              <a:latin typeface="Helvetica Neue Light"/>
            </a:endParaRPr>
          </a:p>
          <a:p>
            <a:endParaRPr lang="en-US" sz="2400" dirty="0">
              <a:solidFill>
                <a:srgbClr val="C00000"/>
              </a:solidFill>
              <a:latin typeface="Helvetica Neue Light"/>
            </a:endParaRPr>
          </a:p>
          <a:p>
            <a:endParaRPr lang="en-US" sz="2400" i="0" u="none" strike="noStrike" baseline="0" dirty="0">
              <a:solidFill>
                <a:srgbClr val="C00000"/>
              </a:solidFill>
              <a:latin typeface="Helvetica Neue Light"/>
            </a:endParaRPr>
          </a:p>
          <a:p>
            <a:pPr algn="just">
              <a:spcBef>
                <a:spcPts val="1800"/>
              </a:spcBef>
            </a:pPr>
            <a:r>
              <a:rPr lang="en-US" sz="2200" dirty="0" smtClean="0">
                <a:latin typeface="Helvetica Neue Light"/>
              </a:rPr>
              <a:t>In </a:t>
            </a:r>
            <a:r>
              <a:rPr lang="en-US" sz="2200" dirty="0">
                <a:latin typeface="Helvetica Neue Light"/>
              </a:rPr>
              <a:t>a group of bits, the least significant bit (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Helvetica Neue Light"/>
              </a:rPr>
              <a:t>lsb</a:t>
            </a:r>
            <a:r>
              <a:rPr lang="en-US" sz="2200" dirty="0">
                <a:latin typeface="Helvetica Neue Light"/>
              </a:rPr>
              <a:t>) is to the right. The most significant bit (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msb</a:t>
            </a:r>
            <a:r>
              <a:rPr lang="en-US" sz="2200" dirty="0">
                <a:latin typeface="Helvetica Neue Light"/>
              </a:rPr>
              <a:t>) is to the left.</a:t>
            </a:r>
            <a:endParaRPr lang="fr-FR" sz="2200" dirty="0">
              <a:latin typeface="Helvetica Neue Light"/>
            </a:endParaRPr>
          </a:p>
          <a:p>
            <a:pPr>
              <a:spcBef>
                <a:spcPts val="1800"/>
              </a:spcBef>
            </a:pPr>
            <a:r>
              <a:rPr lang="en-US" sz="2200" dirty="0">
                <a:latin typeface="Helvetica Neue Light"/>
              </a:rPr>
              <a:t>Within a word, the terms are the most significant byte (</a:t>
            </a:r>
            <a:r>
              <a:rPr lang="en-US" sz="2200" b="1" dirty="0">
                <a:solidFill>
                  <a:srgbClr val="1AA3A6"/>
                </a:solidFill>
                <a:latin typeface="Helvetica Neue Light"/>
              </a:rPr>
              <a:t>MSB</a:t>
            </a:r>
            <a:r>
              <a:rPr lang="en-US" sz="2200" dirty="0">
                <a:latin typeface="Helvetica Neue Light"/>
              </a:rPr>
              <a:t>) and the least significant byte (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  <a:latin typeface="Helvetica Neue Light"/>
              </a:rPr>
              <a:t>LSB</a:t>
            </a:r>
            <a:r>
              <a:rPr lang="en-US" sz="2200" dirty="0">
                <a:latin typeface="Helvetica Neue Light"/>
              </a:rPr>
              <a:t>).</a:t>
            </a:r>
            <a:endParaRPr lang="en-US" sz="2200" i="0" u="none" strike="noStrike" baseline="0" dirty="0">
              <a:solidFill>
                <a:srgbClr val="C00000"/>
              </a:solidFill>
              <a:latin typeface="Helvetica Neue Light"/>
            </a:endParaRPr>
          </a:p>
          <a:p>
            <a:endParaRPr lang="en-US" sz="2400" dirty="0">
              <a:solidFill>
                <a:srgbClr val="000091"/>
              </a:solidFill>
              <a:latin typeface="Helvetica Neue Light"/>
            </a:endParaRPr>
          </a:p>
          <a:p>
            <a:endParaRPr lang="aa-ET" sz="3600" dirty="0">
              <a:latin typeface="Helvetica Neue Light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="" xmlns:a16="http://schemas.microsoft.com/office/drawing/2014/main" id="{8FEDD82C-AB92-8AEE-DA89-AB8BA67C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448" y="2024355"/>
            <a:ext cx="5929745" cy="461665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10100001000001011110101101001101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="" xmlns:a16="http://schemas.microsoft.com/office/drawing/2014/main" id="{B62D4A40-8A70-E820-4AC1-081272CCB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716" y="3975831"/>
            <a:ext cx="1686583" cy="461665"/>
          </a:xfrm>
          <a:prstGeom prst="rect">
            <a:avLst/>
          </a:prstGeom>
          <a:noFill/>
          <a:ln w="25400">
            <a:solidFill>
              <a:srgbClr val="1AA3A6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sz="2400" dirty="0">
                <a:solidFill>
                  <a:srgbClr val="C00000"/>
                </a:solidFill>
                <a:latin typeface="Helvetica Neue Light"/>
                <a:cs typeface="Courier New" panose="02070309020205020404" pitchFamily="49" charset="0"/>
              </a:rPr>
              <a:t>10100001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="" xmlns:a16="http://schemas.microsoft.com/office/drawing/2014/main" id="{3A496C43-F658-5A1E-D131-44E2CE136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725" y="3975833"/>
            <a:ext cx="1686583" cy="461665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0100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1101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="" xmlns:a16="http://schemas.microsoft.com/office/drawing/2014/main" id="{0E820020-544C-34DD-BFAC-333C92F4D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799" y="3975832"/>
            <a:ext cx="1686583" cy="461665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sz="2400" dirty="0">
                <a:solidFill>
                  <a:schemeClr val="accent3">
                    <a:lumMod val="75000"/>
                  </a:schemeClr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000010</a:t>
            </a:r>
            <a:r>
              <a:rPr lang="en-US" altLang="aa-ET" sz="2400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="" xmlns:a16="http://schemas.microsoft.com/office/drawing/2014/main" id="{3619B37F-9B3D-DE33-8FD1-2B4A44A7F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882" y="3975834"/>
            <a:ext cx="1586343" cy="461665"/>
          </a:xfrm>
          <a:prstGeom prst="rect">
            <a:avLst/>
          </a:prstGeom>
          <a:noFill/>
          <a:ln w="12700">
            <a:solidFill>
              <a:srgbClr val="0070C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11101011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="" xmlns:a16="http://schemas.microsoft.com/office/drawing/2014/main" id="{90FEF969-3545-0D82-1874-741C320A9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448" y="3419574"/>
            <a:ext cx="75711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dirty="0">
                <a:solidFill>
                  <a:srgbClr val="C00000"/>
                </a:solidFill>
                <a:latin typeface="Helvetica Neue Light"/>
                <a:cs typeface="Courier New" panose="02070309020205020404" pitchFamily="49" charset="0"/>
              </a:rPr>
              <a:t>Byte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="" xmlns:a16="http://schemas.microsoft.com/office/drawing/2014/main" id="{09C65931-ADEE-D922-1404-2645C80EE461}"/>
              </a:ext>
            </a:extLst>
          </p:cNvPr>
          <p:cNvSpPr/>
          <p:nvPr/>
        </p:nvSpPr>
        <p:spPr>
          <a:xfrm rot="16200000">
            <a:off x="3498790" y="3018833"/>
            <a:ext cx="146436" cy="168658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76808567-6BEA-3FC0-D79C-23285E8A5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002" y="2578353"/>
            <a:ext cx="4077019" cy="36932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dirty="0">
                <a:solidFill>
                  <a:srgbClr val="002060"/>
                </a:solidFill>
                <a:latin typeface="Helvetica Neue Light"/>
                <a:cs typeface="Courier New" panose="02070309020205020404" pitchFamily="49" charset="0"/>
              </a:rPr>
              <a:t>Word (32-bit word)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="" xmlns:a16="http://schemas.microsoft.com/office/drawing/2014/main" id="{4E81C12C-6975-0E3B-A3EF-76CF610D3071}"/>
              </a:ext>
            </a:extLst>
          </p:cNvPr>
          <p:cNvSpPr/>
          <p:nvPr/>
        </p:nvSpPr>
        <p:spPr>
          <a:xfrm rot="16200000">
            <a:off x="6233847" y="-516965"/>
            <a:ext cx="369331" cy="7379594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ight Brace 20">
            <a:extLst>
              <a:ext uri="{FF2B5EF4-FFF2-40B4-BE49-F238E27FC236}">
                <a16:creationId xmlns="" xmlns:a16="http://schemas.microsoft.com/office/drawing/2014/main" id="{FE09D907-B003-1988-591B-1C1E10759CFE}"/>
              </a:ext>
            </a:extLst>
          </p:cNvPr>
          <p:cNvSpPr/>
          <p:nvPr/>
        </p:nvSpPr>
        <p:spPr>
          <a:xfrm rot="16200000">
            <a:off x="9612090" y="3416722"/>
            <a:ext cx="146436" cy="846000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Text Box 5">
            <a:extLst>
              <a:ext uri="{FF2B5EF4-FFF2-40B4-BE49-F238E27FC236}">
                <a16:creationId xmlns="" xmlns:a16="http://schemas.microsoft.com/office/drawing/2014/main" id="{13C219E2-93DA-609D-648B-B0927A9B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152" y="3134171"/>
            <a:ext cx="1380311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Nibble </a:t>
            </a:r>
          </a:p>
          <a:p>
            <a:pPr algn="ctr" eaLnBrk="1" hangingPunct="1"/>
            <a:r>
              <a:rPr lang="en-US" altLang="aa-ET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(</a:t>
            </a:r>
            <a:r>
              <a:rPr lang="en-US" altLang="aa-ET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Half-byte)</a:t>
            </a:r>
            <a:endParaRPr lang="en-US" altLang="aa-ET" dirty="0">
              <a:solidFill>
                <a:srgbClr val="00B050"/>
              </a:solidFill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="" xmlns:a16="http://schemas.microsoft.com/office/drawing/2014/main" id="{2807486C-A1D4-A61C-D1AB-D38AFBC8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127" y="4521632"/>
            <a:ext cx="75711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b="1" dirty="0">
                <a:solidFill>
                  <a:srgbClr val="1AA3A6"/>
                </a:solidFill>
                <a:latin typeface="Helvetica Neue Light"/>
                <a:cs typeface="Courier New" panose="02070309020205020404" pitchFamily="49" charset="0"/>
              </a:rPr>
              <a:t>MSB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="" xmlns:a16="http://schemas.microsoft.com/office/drawing/2014/main" id="{9D745491-784E-A904-1E6E-5CB485609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3749" y="4506754"/>
            <a:ext cx="75711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b="1" dirty="0">
                <a:solidFill>
                  <a:schemeClr val="accent4">
                    <a:lumMod val="50000"/>
                  </a:schemeClr>
                </a:solidFill>
                <a:latin typeface="Helvetica Neue Light"/>
                <a:cs typeface="Courier New" panose="02070309020205020404" pitchFamily="49" charset="0"/>
              </a:rPr>
              <a:t>LSB</a:t>
            </a:r>
          </a:p>
        </p:txBody>
      </p:sp>
      <p:sp>
        <p:nvSpPr>
          <p:cNvPr id="25" name="Text Box 5">
            <a:extLst>
              <a:ext uri="{FF2B5EF4-FFF2-40B4-BE49-F238E27FC236}">
                <a16:creationId xmlns="" xmlns:a16="http://schemas.microsoft.com/office/drawing/2014/main" id="{A291EF27-49AE-1754-A7FF-3E02675D1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69" y="3172832"/>
            <a:ext cx="75711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b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  <a:cs typeface="Courier New" panose="02070309020205020404" pitchFamily="49" charset="0"/>
              </a:rPr>
              <a:t>msb</a:t>
            </a:r>
            <a:endParaRPr lang="en-US" altLang="aa-ET" b="1" dirty="0">
              <a:solidFill>
                <a:schemeClr val="accent3">
                  <a:lumMod val="75000"/>
                </a:schemeClr>
              </a:solidFill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26" name="Text Box 5">
            <a:extLst>
              <a:ext uri="{FF2B5EF4-FFF2-40B4-BE49-F238E27FC236}">
                <a16:creationId xmlns="" xmlns:a16="http://schemas.microsoft.com/office/drawing/2014/main" id="{8164CE8B-C01D-85E1-B5AF-15EC80781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443" y="3218031"/>
            <a:ext cx="75711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aa-ET" b="1" dirty="0" err="1">
                <a:solidFill>
                  <a:schemeClr val="accent1">
                    <a:lumMod val="75000"/>
                  </a:schemeClr>
                </a:solidFill>
                <a:latin typeface="Helvetica Neue Light"/>
                <a:cs typeface="Courier New" panose="02070309020205020404" pitchFamily="49" charset="0"/>
              </a:rPr>
              <a:t>lsb</a:t>
            </a:r>
            <a:endParaRPr lang="en-US" altLang="aa-ET" b="1" dirty="0">
              <a:solidFill>
                <a:schemeClr val="accent1">
                  <a:lumMod val="75000"/>
                </a:schemeClr>
              </a:solidFill>
              <a:latin typeface="Helvetica Neue Light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09A6ECD-BE32-CBD7-2733-FDC295603316}"/>
              </a:ext>
            </a:extLst>
          </p:cNvPr>
          <p:cNvCxnSpPr>
            <a:cxnSpLocks/>
          </p:cNvCxnSpPr>
          <p:nvPr/>
        </p:nvCxnSpPr>
        <p:spPr>
          <a:xfrm>
            <a:off x="6095999" y="3604239"/>
            <a:ext cx="0" cy="33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B45B56B3-C83D-0036-B30F-775C115039E9}"/>
              </a:ext>
            </a:extLst>
          </p:cNvPr>
          <p:cNvCxnSpPr>
            <a:cxnSpLocks/>
          </p:cNvCxnSpPr>
          <p:nvPr/>
        </p:nvCxnSpPr>
        <p:spPr>
          <a:xfrm>
            <a:off x="4909757" y="3587363"/>
            <a:ext cx="0" cy="33110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59526" y="493689"/>
            <a:ext cx="8756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Bytes, Nibbles, Words, MSB, LSB, 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836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/>
      <p:bldP spid="16" grpId="0" animBg="1"/>
      <p:bldP spid="19" grpId="0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ounded Rectangle"/>
          <p:cNvSpPr/>
          <p:nvPr/>
        </p:nvSpPr>
        <p:spPr>
          <a:xfrm>
            <a:off x="2475458" y="3495109"/>
            <a:ext cx="2221622" cy="13865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61A0F8-A3F4-450F-B6FD-BCF21A54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85667"/>
            <a:ext cx="10349345" cy="4527206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Helvetica Neue Light"/>
              </a:rPr>
              <a:t>In digital computers, the range of numbers that can be represented is based on </a:t>
            </a:r>
            <a:r>
              <a:rPr lang="en-US" sz="2200" dirty="0" smtClean="0">
                <a:latin typeface="Helvetica Neue Light"/>
              </a:rPr>
              <a:t>the </a:t>
            </a:r>
            <a:r>
              <a:rPr lang="en-US" sz="2200" b="1" dirty="0" smtClean="0">
                <a:solidFill>
                  <a:srgbClr val="FF0000"/>
                </a:solidFill>
                <a:latin typeface="Helvetica Neue Light"/>
              </a:rPr>
              <a:t>number </a:t>
            </a:r>
            <a:r>
              <a:rPr lang="en-US" sz="2200" b="1" dirty="0">
                <a:solidFill>
                  <a:srgbClr val="FF0000"/>
                </a:solidFill>
                <a:latin typeface="Helvetica Neue Light"/>
              </a:rPr>
              <a:t>of bits </a:t>
            </a:r>
            <a:r>
              <a:rPr lang="en-US" sz="2200" dirty="0">
                <a:latin typeface="Helvetica Neue Light"/>
              </a:rPr>
              <a:t>available in the hardware structures that store and process information.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200" dirty="0" smtClean="0">
                <a:latin typeface="Helvetica Neue Light"/>
              </a:rPr>
              <a:t>What </a:t>
            </a:r>
            <a:r>
              <a:rPr lang="en-US" sz="2200" dirty="0">
                <a:latin typeface="Helvetica Neue Light"/>
              </a:rPr>
              <a:t>is the total range of decimal values that can be represented </a:t>
            </a:r>
            <a:r>
              <a:rPr lang="en-US" sz="2200" dirty="0" smtClean="0">
                <a:latin typeface="Helvetica Neue Light"/>
              </a:rPr>
              <a:t>in </a:t>
            </a:r>
            <a:r>
              <a:rPr lang="en-US" altLang="aa-ET" sz="2200" dirty="0" smtClean="0">
                <a:latin typeface="Helvetica Neue Light"/>
              </a:rPr>
              <a:t>a </a:t>
            </a:r>
            <a:r>
              <a:rPr lang="en-US" altLang="aa-ET" sz="2200" dirty="0">
                <a:latin typeface="Helvetica Neue Light"/>
              </a:rPr>
              <a:t>single byte (8 bits</a:t>
            </a:r>
            <a:r>
              <a:rPr lang="en-US" altLang="aa-ET" sz="2200" dirty="0" smtClean="0">
                <a:latin typeface="Helvetica Neue Light"/>
              </a:rPr>
              <a:t>)? </a:t>
            </a:r>
          </a:p>
          <a:p>
            <a:pPr lvl="1">
              <a:spcBef>
                <a:spcPts val="600"/>
              </a:spcBef>
            </a:pPr>
            <a:r>
              <a:rPr lang="en-US" altLang="aa-ET" sz="2200" dirty="0" smtClean="0">
                <a:solidFill>
                  <a:srgbClr val="C00000"/>
                </a:solidFill>
                <a:latin typeface="Helvetica Neue Light"/>
              </a:rPr>
              <a:t>minimum = </a:t>
            </a:r>
            <a:r>
              <a:rPr lang="en-US" altLang="aa-ET" sz="2200" dirty="0" smtClean="0">
                <a:latin typeface="Helvetica Neue Light"/>
              </a:rPr>
              <a:t>0000 0000 = 0</a:t>
            </a:r>
          </a:p>
          <a:p>
            <a:pPr lvl="1">
              <a:spcBef>
                <a:spcPts val="600"/>
              </a:spcBef>
            </a:pPr>
            <a:r>
              <a:rPr lang="en-US" altLang="aa-ET" sz="2200" dirty="0" smtClean="0">
                <a:solidFill>
                  <a:srgbClr val="C00000"/>
                </a:solidFill>
                <a:latin typeface="Helvetica Neue Light"/>
              </a:rPr>
              <a:t>maximum = </a:t>
            </a:r>
            <a:r>
              <a:rPr lang="en-US" altLang="aa-ET" sz="2200" dirty="0" smtClean="0">
                <a:latin typeface="Helvetica Neue Light"/>
              </a:rPr>
              <a:t>1111 1111 = 255</a:t>
            </a:r>
          </a:p>
          <a:p>
            <a:pPr lvl="2">
              <a:spcBef>
                <a:spcPts val="600"/>
              </a:spcBef>
            </a:pPr>
            <a:r>
              <a:rPr lang="fr-FR" sz="2200" i="0" u="none" strike="noStrike" baseline="0" dirty="0" smtClean="0">
                <a:solidFill>
                  <a:srgbClr val="0070C0"/>
                </a:solidFill>
                <a:latin typeface="Helvetica Neue Light"/>
              </a:rPr>
              <a:t>Method 1: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7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6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5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4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3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2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+ 1*2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0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= 255</a:t>
            </a:r>
          </a:p>
          <a:p>
            <a:pPr lvl="2">
              <a:spcBef>
                <a:spcPts val="600"/>
              </a:spcBef>
            </a:pPr>
            <a:r>
              <a:rPr lang="fr-FR" sz="2200" i="0" u="none" strike="noStrike" baseline="0" dirty="0" smtClean="0">
                <a:solidFill>
                  <a:srgbClr val="0070C0"/>
                </a:solidFill>
                <a:latin typeface="Helvetica Neue Light"/>
              </a:rPr>
              <a:t>Method 2: 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2</a:t>
            </a:r>
            <a:r>
              <a:rPr lang="fr-FR" sz="2200" i="0" u="none" strike="noStrike" baseline="30000" dirty="0" smtClean="0">
                <a:solidFill>
                  <a:srgbClr val="000000"/>
                </a:solidFill>
                <a:latin typeface="Helvetica Neue Light"/>
              </a:rPr>
              <a:t>8</a:t>
            </a:r>
            <a:r>
              <a:rPr lang="fr-FR" sz="2200" i="0" u="none" strike="noStrike" baseline="0" dirty="0" smtClean="0">
                <a:solidFill>
                  <a:srgbClr val="000000"/>
                </a:solidFill>
                <a:latin typeface="Helvetica Neue Light"/>
              </a:rPr>
              <a:t> – 1 = 255</a:t>
            </a:r>
          </a:p>
          <a:p>
            <a:pPr algn="l">
              <a:lnSpc>
                <a:spcPct val="110000"/>
              </a:lnSpc>
            </a:pPr>
            <a:r>
              <a:rPr lang="fr-FR" sz="2200" dirty="0" smtClean="0">
                <a:latin typeface="Helvetica Neue Light"/>
              </a:rPr>
              <a:t>The </a:t>
            </a:r>
            <a:r>
              <a:rPr lang="fr-FR" sz="2200" dirty="0" smtClean="0">
                <a:solidFill>
                  <a:srgbClr val="00B050"/>
                </a:solidFill>
                <a:latin typeface="Helvetica Neue Light"/>
              </a:rPr>
              <a:t>maximum for n </a:t>
            </a:r>
            <a:r>
              <a:rPr lang="fr-FR" sz="2200" dirty="0" smtClean="0">
                <a:latin typeface="Helvetica Neue Light"/>
              </a:rPr>
              <a:t>bits </a:t>
            </a:r>
            <a:r>
              <a:rPr lang="fr-FR" sz="2200" dirty="0" err="1" smtClean="0">
                <a:latin typeface="Helvetica Neue Light"/>
              </a:rPr>
              <a:t>is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 smtClean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B050"/>
                </a:solidFill>
                <a:latin typeface="Helvetica Neue Light"/>
              </a:rPr>
              <a:t>n</a:t>
            </a:r>
            <a:r>
              <a:rPr lang="fr-FR" sz="2200" dirty="0" smtClean="0">
                <a:solidFill>
                  <a:srgbClr val="00B050"/>
                </a:solidFill>
                <a:latin typeface="Helvetica Neue Light"/>
              </a:rPr>
              <a:t> - 1</a:t>
            </a:r>
            <a:endParaRPr lang="aa-ET" sz="22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18638" y="520360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Range of values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66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EC055BF8-4FFA-40C8-640F-CBB02C3FC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376" y="2308131"/>
            <a:ext cx="8915399" cy="1468800"/>
          </a:xfrm>
        </p:spPr>
        <p:txBody>
          <a:bodyPr>
            <a:normAutofit/>
          </a:bodyPr>
          <a:lstStyle/>
          <a:p>
            <a:r>
              <a:rPr lang="fr-FR" sz="4800" b="1" dirty="0" smtClean="0">
                <a:solidFill>
                  <a:srgbClr val="002060"/>
                </a:solidFill>
                <a:latin typeface="Helvetica Neue Light"/>
              </a:rPr>
              <a:t>Conversion </a:t>
            </a:r>
            <a:r>
              <a:rPr lang="fr-FR" sz="4800" b="1" dirty="0" err="1" smtClean="0">
                <a:solidFill>
                  <a:srgbClr val="002060"/>
                </a:solidFill>
                <a:latin typeface="Helvetica Neue Light"/>
              </a:rPr>
              <a:t>from</a:t>
            </a:r>
            <a:r>
              <a:rPr lang="fr-FR" sz="4800" b="1" dirty="0" smtClean="0">
                <a:solidFill>
                  <a:srgbClr val="002060"/>
                </a:solidFill>
                <a:latin typeface="Helvetica Neue Light"/>
              </a:rPr>
              <a:t>/to </a:t>
            </a:r>
            <a:r>
              <a:rPr lang="fr-FR" sz="4800" b="1" dirty="0">
                <a:solidFill>
                  <a:srgbClr val="002060"/>
                </a:solidFill>
                <a:latin typeface="Helvetica Neue Light"/>
              </a:rPr>
              <a:t>base x</a:t>
            </a:r>
            <a:endParaRPr lang="aa-ET" sz="4800" b="1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2C264ED-081D-4394-E515-9C1519969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55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>
            <a:extLst>
              <a:ext uri="{FF2B5EF4-FFF2-40B4-BE49-F238E27FC236}">
                <a16:creationId xmlns="" xmlns:a16="http://schemas.microsoft.com/office/drawing/2014/main" id="{04B1A6CB-6647-4482-AE2B-D807B2F648D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98476"/>
            <a:ext cx="5105400" cy="5445125"/>
            <a:chOff x="-381000" y="498475"/>
            <a:chExt cx="5105400" cy="5445125"/>
          </a:xfrm>
        </p:grpSpPr>
        <p:sp>
          <p:nvSpPr>
            <p:cNvPr id="5" name="Arc 4">
              <a:extLst>
                <a:ext uri="{FF2B5EF4-FFF2-40B4-BE49-F238E27FC236}">
                  <a16:creationId xmlns="" xmlns:a16="http://schemas.microsoft.com/office/drawing/2014/main" id="{2246AC62-6D26-4DB2-B703-ED228277FEF9}"/>
                </a:ext>
              </a:extLst>
            </p:cNvPr>
            <p:cNvSpPr/>
            <p:nvPr/>
          </p:nvSpPr>
          <p:spPr>
            <a:xfrm>
              <a:off x="-381000" y="498475"/>
              <a:ext cx="3657600" cy="3657600"/>
            </a:xfrm>
            <a:prstGeom prst="arc">
              <a:avLst>
                <a:gd name="adj1" fmla="val 732268"/>
                <a:gd name="adj2" fmla="val 3549544"/>
              </a:avLst>
            </a:prstGeom>
            <a:ln w="1905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="" xmlns:a16="http://schemas.microsoft.com/office/drawing/2014/main" id="{27F8E332-3CBC-47A2-BB9C-38E7D2DA2F48}"/>
                </a:ext>
              </a:extLst>
            </p:cNvPr>
            <p:cNvSpPr/>
            <p:nvPr/>
          </p:nvSpPr>
          <p:spPr>
            <a:xfrm>
              <a:off x="1600200" y="2286000"/>
              <a:ext cx="3124200" cy="3657600"/>
            </a:xfrm>
            <a:prstGeom prst="arc">
              <a:avLst>
                <a:gd name="adj1" fmla="val 11862288"/>
                <a:gd name="adj2" fmla="val 15662409"/>
              </a:avLst>
            </a:prstGeom>
            <a:ln w="1905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413" name="TextBox 43">
              <a:extLst>
                <a:ext uri="{FF2B5EF4-FFF2-40B4-BE49-F238E27FC236}">
                  <a16:creationId xmlns="" xmlns:a16="http://schemas.microsoft.com/office/drawing/2014/main" id="{64515B6D-7C76-4A60-8CB8-52FD5350B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2589213"/>
              <a:ext cx="11430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aa-ET" sz="1200" b="1"/>
                <a:t>Successive </a:t>
              </a:r>
            </a:p>
            <a:p>
              <a:pPr algn="ctr" eaLnBrk="1" hangingPunct="1"/>
              <a:r>
                <a:rPr lang="en-US" altLang="aa-ET" sz="1200" b="1"/>
                <a:t>Division</a:t>
              </a:r>
            </a:p>
          </p:txBody>
        </p:sp>
        <p:sp>
          <p:nvSpPr>
            <p:cNvPr id="16414" name="TextBox 58">
              <a:extLst>
                <a:ext uri="{FF2B5EF4-FFF2-40B4-BE49-F238E27FC236}">
                  <a16:creationId xmlns="" xmlns:a16="http://schemas.microsoft.com/office/drawing/2014/main" id="{170014B0-F626-454E-A3D3-DC20E0B3F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3006725"/>
              <a:ext cx="118013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aa-ET" sz="1200" b="1"/>
                <a:t>Weighted </a:t>
              </a:r>
            </a:p>
            <a:p>
              <a:pPr algn="ctr" eaLnBrk="1" hangingPunct="1"/>
              <a:r>
                <a:rPr lang="en-US" altLang="aa-ET" sz="1200" b="1"/>
                <a:t>Multiplication</a:t>
              </a:r>
            </a:p>
          </p:txBody>
        </p:sp>
        <p:grpSp>
          <p:nvGrpSpPr>
            <p:cNvPr id="16415" name="Group 38">
              <a:extLst>
                <a:ext uri="{FF2B5EF4-FFF2-40B4-BE49-F238E27FC236}">
                  <a16:creationId xmlns="" xmlns:a16="http://schemas.microsoft.com/office/drawing/2014/main" id="{27405505-80AD-4814-A2D4-5765D470D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363" y="3770313"/>
              <a:ext cx="2560637" cy="1006475"/>
              <a:chOff x="106363" y="3770313"/>
              <a:chExt cx="2560637" cy="1006475"/>
            </a:xfrm>
          </p:grpSpPr>
          <p:sp>
            <p:nvSpPr>
              <p:cNvPr id="16416" name="TextBox 124">
                <a:extLst>
                  <a:ext uri="{FF2B5EF4-FFF2-40B4-BE49-F238E27FC236}">
                    <a16:creationId xmlns="" xmlns:a16="http://schemas.microsoft.com/office/drawing/2014/main" id="{807E7AC5-768C-4679-8B60-D3A525AADF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3957935"/>
                <a:ext cx="101662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2400"/>
                  <a:t>Octal</a:t>
                </a:r>
                <a:r>
                  <a:rPr lang="en-US" altLang="aa-ET" sz="2400" baseline="-25000"/>
                  <a:t>8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D1E4301D-003F-4234-85A6-731F2F2ED478}"/>
                  </a:ext>
                </a:extLst>
              </p:cNvPr>
              <p:cNvSpPr/>
              <p:nvPr/>
            </p:nvSpPr>
            <p:spPr bwMode="auto">
              <a:xfrm>
                <a:off x="106363" y="3770313"/>
                <a:ext cx="2560637" cy="100647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418" name="TextBox 62">
                <a:extLst>
                  <a:ext uri="{FF2B5EF4-FFF2-40B4-BE49-F238E27FC236}">
                    <a16:creationId xmlns="" xmlns:a16="http://schemas.microsoft.com/office/drawing/2014/main" id="{872D91FB-DBB9-4B6E-B3DB-8453064E03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2652" y="4419600"/>
                <a:ext cx="108234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1100" b="1"/>
                  <a:t>0 1 2 3 4 5 6 7</a:t>
                </a:r>
              </a:p>
            </p:txBody>
          </p:sp>
        </p:grpSp>
      </p:grpSp>
      <p:grpSp>
        <p:nvGrpSpPr>
          <p:cNvPr id="4" name="Group 45">
            <a:extLst>
              <a:ext uri="{FF2B5EF4-FFF2-40B4-BE49-F238E27FC236}">
                <a16:creationId xmlns="" xmlns:a16="http://schemas.microsoft.com/office/drawing/2014/main" id="{4BCE021F-F9E9-4012-A184-3879F387233E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498476"/>
            <a:ext cx="5094288" cy="5445125"/>
            <a:chOff x="3962400" y="498475"/>
            <a:chExt cx="5094288" cy="5445125"/>
          </a:xfrm>
        </p:grpSpPr>
        <p:sp>
          <p:nvSpPr>
            <p:cNvPr id="14" name="Arc 13">
              <a:extLst>
                <a:ext uri="{FF2B5EF4-FFF2-40B4-BE49-F238E27FC236}">
                  <a16:creationId xmlns="" xmlns:a16="http://schemas.microsoft.com/office/drawing/2014/main" id="{417BA9E5-A2B7-4D62-8E3B-607C7777E81B}"/>
                </a:ext>
              </a:extLst>
            </p:cNvPr>
            <p:cNvSpPr/>
            <p:nvPr/>
          </p:nvSpPr>
          <p:spPr>
            <a:xfrm flipH="1">
              <a:off x="3962400" y="2286000"/>
              <a:ext cx="3124200" cy="3657600"/>
            </a:xfrm>
            <a:prstGeom prst="arc">
              <a:avLst>
                <a:gd name="adj1" fmla="val 11862288"/>
                <a:gd name="adj2" fmla="val 15662409"/>
              </a:avLst>
            </a:prstGeom>
            <a:ln w="1905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A3DF8AC0-0DEA-4308-9FE4-B7D87DA54593}"/>
                </a:ext>
              </a:extLst>
            </p:cNvPr>
            <p:cNvSpPr/>
            <p:nvPr/>
          </p:nvSpPr>
          <p:spPr>
            <a:xfrm flipH="1">
              <a:off x="5399088" y="498475"/>
              <a:ext cx="3657600" cy="3657600"/>
            </a:xfrm>
            <a:prstGeom prst="arc">
              <a:avLst>
                <a:gd name="adj1" fmla="val 732268"/>
                <a:gd name="adj2" fmla="val 3549544"/>
              </a:avLst>
            </a:prstGeom>
            <a:ln w="1905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405" name="TextBox 44">
              <a:extLst>
                <a:ext uri="{FF2B5EF4-FFF2-40B4-BE49-F238E27FC236}">
                  <a16:creationId xmlns="" xmlns:a16="http://schemas.microsoft.com/office/drawing/2014/main" id="{3AE66A8E-7270-46A3-8CA9-2BC21983A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006725"/>
              <a:ext cx="10668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aa-ET" sz="1200" b="1"/>
                <a:t>Successive </a:t>
              </a:r>
            </a:p>
            <a:p>
              <a:pPr algn="ctr" eaLnBrk="1" hangingPunct="1"/>
              <a:r>
                <a:rPr lang="en-US" altLang="aa-ET" sz="1200" b="1"/>
                <a:t>Division</a:t>
              </a:r>
            </a:p>
          </p:txBody>
        </p:sp>
        <p:grpSp>
          <p:nvGrpSpPr>
            <p:cNvPr id="16406" name="Group 41">
              <a:extLst>
                <a:ext uri="{FF2B5EF4-FFF2-40B4-BE49-F238E27FC236}">
                  <a16:creationId xmlns="" xmlns:a16="http://schemas.microsoft.com/office/drawing/2014/main" id="{B3601743-C1C7-4979-B35D-9F6F048620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3770313"/>
              <a:ext cx="2560638" cy="1006475"/>
              <a:chOff x="6096000" y="3770313"/>
              <a:chExt cx="2560638" cy="1006475"/>
            </a:xfrm>
          </p:grpSpPr>
          <p:sp>
            <p:nvSpPr>
              <p:cNvPr id="16408" name="TextBox 126">
                <a:extLst>
                  <a:ext uri="{FF2B5EF4-FFF2-40B4-BE49-F238E27FC236}">
                    <a16:creationId xmlns="" xmlns:a16="http://schemas.microsoft.com/office/drawing/2014/main" id="{D55A28A5-FBA3-4685-9272-F4BF50A46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12725" y="3962400"/>
                <a:ext cx="22525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2400" baseline="-25000"/>
                  <a:t> </a:t>
                </a:r>
                <a:r>
                  <a:rPr lang="en-US" altLang="aa-ET" sz="2400"/>
                  <a:t>Hexadecimal</a:t>
                </a:r>
                <a:r>
                  <a:rPr lang="en-US" altLang="aa-ET" sz="2400" baseline="-25000"/>
                  <a:t>16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2AE78E54-7803-43A8-AFC4-DE31EDB8C1C9}"/>
                  </a:ext>
                </a:extLst>
              </p:cNvPr>
              <p:cNvSpPr/>
              <p:nvPr/>
            </p:nvSpPr>
            <p:spPr bwMode="auto">
              <a:xfrm>
                <a:off x="6096000" y="3770313"/>
                <a:ext cx="2560638" cy="100647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 dirty="0"/>
              </a:p>
            </p:txBody>
          </p:sp>
          <p:sp>
            <p:nvSpPr>
              <p:cNvPr id="16410" name="TextBox 60">
                <a:extLst>
                  <a:ext uri="{FF2B5EF4-FFF2-40B4-BE49-F238E27FC236}">
                    <a16:creationId xmlns="" xmlns:a16="http://schemas.microsoft.com/office/drawing/2014/main" id="{E0B7971D-0EE7-445A-B16F-53A81315D5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8350" y="4386590"/>
                <a:ext cx="2122697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1100" b="1"/>
                  <a:t>0 1 2 3 4 5 6 7 8 9 A B C D E F</a:t>
                </a:r>
              </a:p>
            </p:txBody>
          </p:sp>
        </p:grpSp>
        <p:sp>
          <p:nvSpPr>
            <p:cNvPr id="16407" name="TextBox 64">
              <a:extLst>
                <a:ext uri="{FF2B5EF4-FFF2-40B4-BE49-F238E27FC236}">
                  <a16:creationId xmlns="" xmlns:a16="http://schemas.microsoft.com/office/drawing/2014/main" id="{9F1C525A-6E7D-4F65-A5B3-6CDC6459EC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2589213"/>
              <a:ext cx="118013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aa-ET" sz="1200" b="1"/>
                <a:t>Weighted </a:t>
              </a:r>
            </a:p>
            <a:p>
              <a:pPr algn="ctr" eaLnBrk="1" hangingPunct="1"/>
              <a:r>
                <a:rPr lang="en-US" altLang="aa-ET" sz="1200" b="1"/>
                <a:t>Multiplication</a:t>
              </a:r>
            </a:p>
          </p:txBody>
        </p:sp>
      </p:grpSp>
      <p:grpSp>
        <p:nvGrpSpPr>
          <p:cNvPr id="16389" name="Group 43">
            <a:extLst>
              <a:ext uri="{FF2B5EF4-FFF2-40B4-BE49-F238E27FC236}">
                <a16:creationId xmlns="" xmlns:a16="http://schemas.microsoft.com/office/drawing/2014/main" id="{8B311E72-514F-4FD3-B027-019C006834DE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828800"/>
            <a:ext cx="5943600" cy="3657600"/>
            <a:chOff x="1371600" y="1828800"/>
            <a:chExt cx="5943600" cy="3657600"/>
          </a:xfrm>
        </p:grpSpPr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8C04521F-8061-4548-A52C-6B58C867EF03}"/>
                </a:ext>
              </a:extLst>
            </p:cNvPr>
            <p:cNvSpPr/>
            <p:nvPr/>
          </p:nvSpPr>
          <p:spPr bwMode="auto">
            <a:xfrm flipH="1">
              <a:off x="3657600" y="1828800"/>
              <a:ext cx="3657600" cy="3657600"/>
            </a:xfrm>
            <a:prstGeom prst="arc">
              <a:avLst>
                <a:gd name="adj1" fmla="val 20115699"/>
                <a:gd name="adj2" fmla="val 1404073"/>
              </a:avLst>
            </a:prstGeom>
            <a:ln w="1905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="" xmlns:a16="http://schemas.microsoft.com/office/drawing/2014/main" id="{6F889527-4553-495E-A1FA-53EA57B66095}"/>
                </a:ext>
              </a:extLst>
            </p:cNvPr>
            <p:cNvSpPr/>
            <p:nvPr/>
          </p:nvSpPr>
          <p:spPr bwMode="auto">
            <a:xfrm>
              <a:off x="1371600" y="1828800"/>
              <a:ext cx="3657600" cy="3657600"/>
            </a:xfrm>
            <a:prstGeom prst="arc">
              <a:avLst>
                <a:gd name="adj1" fmla="val 20115699"/>
                <a:gd name="adj2" fmla="val 1404073"/>
              </a:avLst>
            </a:prstGeom>
            <a:ln w="1905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93" name="TextBox 41">
              <a:extLst>
                <a:ext uri="{FF2B5EF4-FFF2-40B4-BE49-F238E27FC236}">
                  <a16:creationId xmlns="" xmlns:a16="http://schemas.microsoft.com/office/drawing/2014/main" id="{06134D08-B8FC-40C3-874B-995B0FD74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3500735"/>
              <a:ext cx="10668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aa-ET" sz="1200" b="1"/>
                <a:t>Successive </a:t>
              </a:r>
            </a:p>
            <a:p>
              <a:pPr algn="ctr" eaLnBrk="1" hangingPunct="1"/>
              <a:r>
                <a:rPr lang="en-US" altLang="aa-ET" sz="1200" b="1"/>
                <a:t>Division</a:t>
              </a:r>
            </a:p>
          </p:txBody>
        </p:sp>
        <p:sp>
          <p:nvSpPr>
            <p:cNvPr id="16394" name="TextBox 42">
              <a:extLst>
                <a:ext uri="{FF2B5EF4-FFF2-40B4-BE49-F238E27FC236}">
                  <a16:creationId xmlns="" xmlns:a16="http://schemas.microsoft.com/office/drawing/2014/main" id="{7319C293-D114-4838-A17F-CE836FA21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876" y="3500735"/>
              <a:ext cx="1180131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aa-ET" sz="1200" b="1"/>
                <a:t>Weighted </a:t>
              </a:r>
            </a:p>
            <a:p>
              <a:pPr algn="ctr" eaLnBrk="1" hangingPunct="1"/>
              <a:r>
                <a:rPr lang="en-US" altLang="aa-ET" sz="1200" b="1"/>
                <a:t>Multiplication</a:t>
              </a:r>
            </a:p>
          </p:txBody>
        </p:sp>
        <p:grpSp>
          <p:nvGrpSpPr>
            <p:cNvPr id="16395" name="Group 37">
              <a:extLst>
                <a:ext uri="{FF2B5EF4-FFF2-40B4-BE49-F238E27FC236}">
                  <a16:creationId xmlns="" xmlns:a16="http://schemas.microsoft.com/office/drawing/2014/main" id="{D0042516-1017-4AA8-9022-5CE4FFF34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2288" y="4419600"/>
              <a:ext cx="2562225" cy="1006475"/>
              <a:chOff x="3062288" y="4419600"/>
              <a:chExt cx="2562225" cy="1006475"/>
            </a:xfrm>
          </p:grpSpPr>
          <p:sp>
            <p:nvSpPr>
              <p:cNvPr id="16400" name="TextBox 139">
                <a:extLst>
                  <a:ext uri="{FF2B5EF4-FFF2-40B4-BE49-F238E27FC236}">
                    <a16:creationId xmlns="" xmlns:a16="http://schemas.microsoft.com/office/drawing/2014/main" id="{0D723C70-8D44-4FE5-B2F4-36474C37BC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3206" y="4572000"/>
                <a:ext cx="11721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2400"/>
                  <a:t>Binary</a:t>
                </a:r>
                <a:r>
                  <a:rPr lang="en-US" altLang="aa-ET" sz="2400" baseline="-25000"/>
                  <a:t>2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D2B6A7B4-0C3D-4706-B8D0-F6694F7B0F7F}"/>
                  </a:ext>
                </a:extLst>
              </p:cNvPr>
              <p:cNvSpPr/>
              <p:nvPr/>
            </p:nvSpPr>
            <p:spPr bwMode="auto">
              <a:xfrm>
                <a:off x="3062288" y="4419600"/>
                <a:ext cx="2562225" cy="100647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402" name="TextBox 61">
                <a:extLst>
                  <a:ext uri="{FF2B5EF4-FFF2-40B4-BE49-F238E27FC236}">
                    <a16:creationId xmlns="" xmlns:a16="http://schemas.microsoft.com/office/drawing/2014/main" id="{1256F521-3034-47A7-B886-9876A7501F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8613" y="5105400"/>
                <a:ext cx="380232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1100" b="1"/>
                  <a:t>0 1</a:t>
                </a:r>
              </a:p>
            </p:txBody>
          </p:sp>
        </p:grpSp>
        <p:grpSp>
          <p:nvGrpSpPr>
            <p:cNvPr id="16396" name="Group 42">
              <a:extLst>
                <a:ext uri="{FF2B5EF4-FFF2-40B4-BE49-F238E27FC236}">
                  <a16:creationId xmlns="" xmlns:a16="http://schemas.microsoft.com/office/drawing/2014/main" id="{13E242D6-47F8-42FD-BDE6-2A8AE55CE8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2288" y="1828800"/>
              <a:ext cx="2562225" cy="1006475"/>
              <a:chOff x="3062288" y="1828800"/>
              <a:chExt cx="2562225" cy="1006475"/>
            </a:xfrm>
          </p:grpSpPr>
          <p:sp>
            <p:nvSpPr>
              <p:cNvPr id="16397" name="TextBox 125">
                <a:extLst>
                  <a:ext uri="{FF2B5EF4-FFF2-40B4-BE49-F238E27FC236}">
                    <a16:creationId xmlns="" xmlns:a16="http://schemas.microsoft.com/office/drawing/2014/main" id="{42F820D4-33AF-433E-BBFF-267F870D88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6806" y="1981200"/>
                <a:ext cx="1525588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aa-ET" sz="2400"/>
                  <a:t>Decimal</a:t>
                </a:r>
                <a:r>
                  <a:rPr lang="en-US" altLang="aa-ET" sz="2400" baseline="-25000"/>
                  <a:t>10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="" xmlns:a16="http://schemas.microsoft.com/office/drawing/2014/main" id="{6CB94EE8-3373-4CBC-B654-4FEE45CFA70F}"/>
                  </a:ext>
                </a:extLst>
              </p:cNvPr>
              <p:cNvSpPr/>
              <p:nvPr/>
            </p:nvSpPr>
            <p:spPr bwMode="auto">
              <a:xfrm>
                <a:off x="3062288" y="1828800"/>
                <a:ext cx="2562225" cy="1006475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399" name="Rectangle 36">
                <a:extLst>
                  <a:ext uri="{FF2B5EF4-FFF2-40B4-BE49-F238E27FC236}">
                    <a16:creationId xmlns="" xmlns:a16="http://schemas.microsoft.com/office/drawing/2014/main" id="{CD16EACE-6BFB-41C0-87BD-FFBC1EB6D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342" y="2481590"/>
                <a:ext cx="135485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aa-ET" sz="1100" b="1"/>
                  <a:t>0 1 2 3 4 5 6 7 8 9</a:t>
                </a:r>
              </a:p>
            </p:txBody>
          </p:sp>
        </p:grpSp>
      </p:grp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2E966408-8ACD-4E3E-9063-8C3E2B29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FDA0A7-3336-42D6-A6F7-89E2EAB2950F}" type="slidenum">
              <a:rPr lang="en-US" altLang="aa-ET" b="1">
                <a:solidFill>
                  <a:schemeClr val="bg1"/>
                </a:solidFill>
              </a:rPr>
              <a:pPr eaLnBrk="1" hangingPunct="1"/>
              <a:t>14</a:t>
            </a:fld>
            <a:endParaRPr lang="en-US" altLang="aa-ET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85466" y="553284"/>
            <a:ext cx="8109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Converting To and From Decimal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8638" y="584261"/>
            <a:ext cx="7083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base X to </a:t>
            </a:r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D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ecimal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Conversion 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961A0F8-A3F4-450F-B6FD-BCF21A54A7E2}"/>
              </a:ext>
            </a:extLst>
          </p:cNvPr>
          <p:cNvSpPr txBox="1">
            <a:spLocks/>
          </p:cNvSpPr>
          <p:nvPr/>
        </p:nvSpPr>
        <p:spPr>
          <a:xfrm>
            <a:off x="2119528" y="1746609"/>
            <a:ext cx="9669199" cy="45272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 smtClean="0">
                <a:latin typeface="TimesEuropa-Roman"/>
              </a:rPr>
              <a:t>Any number in base 2, 8 or 16 can be converted to its decimal </a:t>
            </a:r>
            <a:r>
              <a:rPr lang="en-US" sz="2200" dirty="0">
                <a:latin typeface="TimesEuropa-Roman"/>
              </a:rPr>
              <a:t>e</a:t>
            </a:r>
            <a:r>
              <a:rPr lang="en-US" sz="2200" dirty="0" smtClean="0">
                <a:latin typeface="TimesEuropa-Roman"/>
              </a:rPr>
              <a:t>quivalent </a:t>
            </a:r>
            <a:r>
              <a:rPr lang="en-US" sz="2200" dirty="0" smtClean="0">
                <a:solidFill>
                  <a:schemeClr val="tx1"/>
                </a:solidFill>
                <a:latin typeface="TimesEuropa-Roman"/>
              </a:rPr>
              <a:t>by</a:t>
            </a:r>
            <a:r>
              <a:rPr lang="en-US" sz="2200" b="1" dirty="0" smtClean="0">
                <a:solidFill>
                  <a:srgbClr val="FF0000"/>
                </a:solidFill>
                <a:latin typeface="TimesEuropa-Roman"/>
              </a:rPr>
              <a:t> multiplying </a:t>
            </a:r>
            <a:r>
              <a:rPr lang="en-US" sz="2200" b="1" dirty="0" smtClean="0">
                <a:solidFill>
                  <a:srgbClr val="002060"/>
                </a:solidFill>
                <a:latin typeface="TimesEuropa-Roman"/>
              </a:rPr>
              <a:t>each digit by its positional weight</a:t>
            </a:r>
            <a:r>
              <a:rPr lang="en-US" sz="2200" dirty="0" smtClean="0">
                <a:solidFill>
                  <a:srgbClr val="002060"/>
                </a:solidFill>
                <a:latin typeface="TimesEuropa-Roman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32714" y="3779380"/>
            <a:ext cx="7609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>
                <a:latin typeface="Helvetica Neue Light"/>
              </a:rPr>
              <a:t>(127.4</a:t>
            </a:r>
            <a:r>
              <a:rPr lang="fr-FR" sz="2200" dirty="0" smtClean="0">
                <a:latin typeface="Helvetica Neue Light"/>
              </a:rPr>
              <a:t>)</a:t>
            </a:r>
            <a:r>
              <a:rPr lang="en-US" altLang="aa-ET" sz="2200" baseline="-25000" dirty="0">
                <a:solidFill>
                  <a:prstClr val="black"/>
                </a:solidFill>
                <a:latin typeface="Helvetica Neue Light"/>
              </a:rPr>
              <a:t> </a:t>
            </a:r>
            <a:r>
              <a:rPr lang="en-US" altLang="aa-ET" sz="2200" baseline="-25000" dirty="0" smtClean="0">
                <a:solidFill>
                  <a:prstClr val="black"/>
                </a:solidFill>
                <a:latin typeface="Helvetica Neue Light"/>
              </a:rPr>
              <a:t>8</a:t>
            </a:r>
            <a:r>
              <a:rPr lang="fr-FR" sz="2400" dirty="0" smtClean="0">
                <a:latin typeface="Helvetica Neue Light"/>
              </a:rPr>
              <a:t> </a:t>
            </a:r>
            <a:r>
              <a:rPr lang="fr-FR" sz="2400" dirty="0">
                <a:latin typeface="Helvetica Neue Light"/>
              </a:rPr>
              <a:t>= </a:t>
            </a:r>
            <a:r>
              <a:rPr lang="fr-FR" sz="2200" dirty="0">
                <a:latin typeface="Helvetica Neue Light"/>
              </a:rPr>
              <a:t>1 * </a:t>
            </a:r>
            <a:r>
              <a:rPr lang="fr-FR" sz="2200" dirty="0" smtClean="0">
                <a:latin typeface="Helvetica Neue Light"/>
              </a:rPr>
              <a:t>8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2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+ 2 * </a:t>
            </a:r>
            <a:r>
              <a:rPr lang="fr-FR" sz="2200" dirty="0" smtClean="0">
                <a:latin typeface="Helvetica Neue Light"/>
              </a:rPr>
              <a:t>8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+ 7 * </a:t>
            </a:r>
            <a:r>
              <a:rPr lang="fr-FR" sz="2200" dirty="0" smtClean="0">
                <a:latin typeface="Helvetica Neue Light"/>
              </a:rPr>
              <a:t>8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0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+ 4 * </a:t>
            </a:r>
            <a:r>
              <a:rPr lang="fr-FR" sz="2200" dirty="0" smtClean="0">
                <a:latin typeface="Helvetica Neue Light"/>
              </a:rPr>
              <a:t>8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-1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= (</a:t>
            </a:r>
            <a:r>
              <a:rPr lang="fr-FR" sz="2200" dirty="0" smtClean="0">
                <a:latin typeface="Helvetica Neue Light"/>
              </a:rPr>
              <a:t>87.5)</a:t>
            </a:r>
            <a:r>
              <a:rPr lang="en-US" altLang="aa-ET" sz="2400" baseline="-25000" dirty="0" smtClean="0">
                <a:solidFill>
                  <a:prstClr val="black"/>
                </a:solidFill>
                <a:latin typeface="Helvetica Neue Light"/>
              </a:rPr>
              <a:t>10</a:t>
            </a:r>
            <a:endParaRPr lang="fr-FR" sz="2200" dirty="0">
              <a:latin typeface="Helvetica Neue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32714" y="3076708"/>
            <a:ext cx="746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latin typeface="Helvetica Neue Light"/>
              </a:rPr>
              <a:t>(11010</a:t>
            </a:r>
            <a:r>
              <a:rPr lang="fr-FR" sz="2200" dirty="0" smtClean="0">
                <a:latin typeface="Helvetica Neue Light"/>
              </a:rPr>
              <a:t>)</a:t>
            </a:r>
            <a:r>
              <a:rPr lang="en-US" altLang="aa-ET" sz="2200" baseline="-25000" dirty="0">
                <a:solidFill>
                  <a:prstClr val="black"/>
                </a:solidFill>
                <a:latin typeface="Helvetica Neue Light"/>
              </a:rPr>
              <a:t> </a:t>
            </a:r>
            <a:r>
              <a:rPr lang="en-US" altLang="aa-ET" baseline="-25000" dirty="0" smtClean="0">
                <a:solidFill>
                  <a:prstClr val="black"/>
                </a:solidFill>
                <a:latin typeface="Helvetica Neue Light"/>
              </a:rPr>
              <a:t>2</a:t>
            </a:r>
            <a:r>
              <a:rPr lang="fr-FR" sz="20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= 1 * </a:t>
            </a:r>
            <a:r>
              <a:rPr lang="fr-FR" sz="2200" dirty="0" smtClean="0"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4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+ 1 * </a:t>
            </a:r>
            <a:r>
              <a:rPr lang="fr-FR" sz="2200" dirty="0" smtClean="0"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3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+ 0 * </a:t>
            </a:r>
            <a:r>
              <a:rPr lang="fr-FR" sz="2200" dirty="0" smtClean="0"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2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+ 1 * </a:t>
            </a:r>
            <a:r>
              <a:rPr lang="fr-FR" sz="2200" dirty="0" smtClean="0"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+ 0 * </a:t>
            </a:r>
            <a:r>
              <a:rPr lang="fr-FR" sz="2200" dirty="0" smtClean="0"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0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= (</a:t>
            </a:r>
            <a:r>
              <a:rPr lang="fr-FR" sz="2200" dirty="0" smtClean="0">
                <a:latin typeface="Helvetica Neue Light"/>
              </a:rPr>
              <a:t>26)</a:t>
            </a:r>
            <a:r>
              <a:rPr lang="en-US" altLang="aa-ET" sz="2400" baseline="-25000" dirty="0" smtClean="0">
                <a:solidFill>
                  <a:prstClr val="black"/>
                </a:solidFill>
                <a:latin typeface="Helvetica Neue Light"/>
              </a:rPr>
              <a:t>10</a:t>
            </a:r>
            <a:endParaRPr lang="fr-FR" sz="2200" dirty="0">
              <a:latin typeface="Helvetica Neue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2714" y="4579102"/>
            <a:ext cx="77202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latin typeface="Helvetica Neue Light"/>
              </a:rPr>
              <a:t>(</a:t>
            </a:r>
            <a:r>
              <a:rPr lang="fr-FR" sz="2200" dirty="0" smtClean="0">
                <a:latin typeface="Helvetica Neue Light"/>
              </a:rPr>
              <a:t>B65F)</a:t>
            </a:r>
            <a:r>
              <a:rPr lang="en-US" altLang="aa-ET" sz="2000" baseline="-25000" dirty="0" smtClean="0">
                <a:solidFill>
                  <a:prstClr val="black"/>
                </a:solidFill>
                <a:latin typeface="Helvetica Neue Light"/>
              </a:rPr>
              <a:t>16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= 11 * </a:t>
            </a:r>
            <a:r>
              <a:rPr lang="fr-FR" sz="2200" dirty="0" smtClean="0">
                <a:latin typeface="Helvetica Neue Light"/>
              </a:rPr>
              <a:t>16</a:t>
            </a:r>
            <a:r>
              <a:rPr lang="fr-FR" sz="2200" baseline="30000" dirty="0">
                <a:solidFill>
                  <a:srgbClr val="000000"/>
                </a:solidFill>
                <a:latin typeface="Helvetica Neue Light"/>
              </a:rPr>
              <a:t>3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+ 6 * </a:t>
            </a:r>
            <a:r>
              <a:rPr lang="fr-FR" sz="2200" dirty="0" smtClean="0">
                <a:latin typeface="Helvetica Neue Light"/>
              </a:rPr>
              <a:t>16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2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+ 5 * </a:t>
            </a:r>
            <a:r>
              <a:rPr lang="fr-FR" sz="2200" dirty="0" smtClean="0">
                <a:latin typeface="Helvetica Neue Light"/>
              </a:rPr>
              <a:t>16</a:t>
            </a:r>
            <a:r>
              <a:rPr lang="fr-FR" sz="2200" baseline="30000" dirty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+ 15 * </a:t>
            </a:r>
            <a:r>
              <a:rPr lang="fr-FR" sz="2200" dirty="0" smtClean="0">
                <a:latin typeface="Helvetica Neue Light"/>
              </a:rPr>
              <a:t>16</a:t>
            </a:r>
            <a:r>
              <a:rPr lang="fr-FR" sz="2200" baseline="30000" dirty="0" smtClean="0">
                <a:solidFill>
                  <a:srgbClr val="000000"/>
                </a:solidFill>
                <a:latin typeface="Helvetica Neue Light"/>
              </a:rPr>
              <a:t>0</a:t>
            </a:r>
            <a:r>
              <a:rPr lang="fr-FR" sz="2200" dirty="0" smtClean="0">
                <a:latin typeface="Helvetica Neue Light"/>
              </a:rPr>
              <a:t> </a:t>
            </a:r>
            <a:r>
              <a:rPr lang="fr-FR" sz="2200" dirty="0">
                <a:latin typeface="Helvetica Neue Light"/>
              </a:rPr>
              <a:t>= (</a:t>
            </a:r>
            <a:r>
              <a:rPr lang="fr-FR" sz="2200" dirty="0" smtClean="0">
                <a:latin typeface="Helvetica Neue Light"/>
              </a:rPr>
              <a:t>46687)</a:t>
            </a:r>
            <a:r>
              <a:rPr lang="en-US" altLang="aa-ET" sz="2000" baseline="-25000" dirty="0" smtClean="0">
                <a:solidFill>
                  <a:prstClr val="black"/>
                </a:solidFill>
                <a:latin typeface="Helvetica Neue Light"/>
              </a:rPr>
              <a:t>10</a:t>
            </a:r>
            <a:endParaRPr lang="fr-FR" sz="2000" dirty="0">
              <a:latin typeface="Helvetica Neue Light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648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ounded Rectangle"/>
          <p:cNvSpPr/>
          <p:nvPr/>
        </p:nvSpPr>
        <p:spPr>
          <a:xfrm>
            <a:off x="8294372" y="4090091"/>
            <a:ext cx="2221622" cy="13865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>
              <a:latin typeface="Helvetica Neue Light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="" xmlns:a16="http://schemas.microsoft.com/office/drawing/2014/main" id="{74FA6EDB-581C-4467-8ADE-B39336057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3854" y="2445714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="" xmlns:a16="http://schemas.microsoft.com/office/drawing/2014/main" id="{A61EA2D8-F16B-4277-95BD-AE296FE11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3854" y="2806077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="" xmlns:a16="http://schemas.microsoft.com/office/drawing/2014/main" id="{468A9B50-EEA0-4DE7-8C4A-61EE86BF1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592" y="2413453"/>
            <a:ext cx="5746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139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="" xmlns:a16="http://schemas.microsoft.com/office/drawing/2014/main" id="{421680F8-3F4F-4C65-B7CF-A878FB38C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394" y="2432225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="" xmlns:a16="http://schemas.microsoft.com/office/drawing/2014/main" id="{D72E74AB-59A3-47F9-B4C0-3B9834996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9754" y="28791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="" xmlns:a16="http://schemas.microsoft.com/office/drawing/2014/main" id="{CB535260-F080-4336-9C1F-4B6B9B067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4900" y="2891089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69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="" xmlns:a16="http://schemas.microsoft.com/office/drawing/2014/main" id="{8C0FFAA7-D2FB-4901-BFF3-5D357E981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037" y="3058903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>
                <a:latin typeface="Helvetica Neue Light"/>
              </a:rPr>
              <a:t>1</a:t>
            </a:r>
          </a:p>
        </p:txBody>
      </p:sp>
      <p:sp>
        <p:nvSpPr>
          <p:cNvPr id="30" name="Line 27">
            <a:extLst>
              <a:ext uri="{FF2B5EF4-FFF2-40B4-BE49-F238E27FC236}">
                <a16:creationId xmlns="" xmlns:a16="http://schemas.microsoft.com/office/drawing/2014/main" id="{516BB056-C9CD-4116-BBF5-2D580E179A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3551" y="3430726"/>
            <a:ext cx="2640913" cy="287819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56" name="Line 5">
            <a:extLst>
              <a:ext uri="{FF2B5EF4-FFF2-40B4-BE49-F238E27FC236}">
                <a16:creationId xmlns="" xmlns:a16="http://schemas.microsoft.com/office/drawing/2014/main" id="{96EA9BDA-78E4-48B2-A2E9-EE9C3856A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1055" y="2902908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57" name="Line 6">
            <a:extLst>
              <a:ext uri="{FF2B5EF4-FFF2-40B4-BE49-F238E27FC236}">
                <a16:creationId xmlns="" xmlns:a16="http://schemas.microsoft.com/office/drawing/2014/main" id="{6855A802-E24A-4135-BDF2-688F1FAF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1055" y="3263271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58" name="Text Box 8">
            <a:extLst>
              <a:ext uri="{FF2B5EF4-FFF2-40B4-BE49-F238E27FC236}">
                <a16:creationId xmlns="" xmlns:a16="http://schemas.microsoft.com/office/drawing/2014/main" id="{914B571C-F594-4CD5-8A4D-728066BA0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1595" y="2889419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59" name="Text Box 9">
            <a:extLst>
              <a:ext uri="{FF2B5EF4-FFF2-40B4-BE49-F238E27FC236}">
                <a16:creationId xmlns="" xmlns:a16="http://schemas.microsoft.com/office/drawing/2014/main" id="{21921AC3-63D4-40A1-B016-2121A2568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6955" y="33362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60" name="Text Box 10">
            <a:extLst>
              <a:ext uri="{FF2B5EF4-FFF2-40B4-BE49-F238E27FC236}">
                <a16:creationId xmlns="" xmlns:a16="http://schemas.microsoft.com/office/drawing/2014/main" id="{DEF5EE9D-DB94-4559-8E56-CC84A27DF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101" y="3348283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34</a:t>
            </a:r>
          </a:p>
        </p:txBody>
      </p:sp>
      <p:sp>
        <p:nvSpPr>
          <p:cNvPr id="61" name="Text Box 11">
            <a:extLst>
              <a:ext uri="{FF2B5EF4-FFF2-40B4-BE49-F238E27FC236}">
                <a16:creationId xmlns="" xmlns:a16="http://schemas.microsoft.com/office/drawing/2014/main" id="{6A01C8F5-1170-412B-B767-A21EC1C97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238" y="3516097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1</a:t>
            </a:r>
          </a:p>
        </p:txBody>
      </p:sp>
      <p:sp>
        <p:nvSpPr>
          <p:cNvPr id="62" name="Line 5">
            <a:extLst>
              <a:ext uri="{FF2B5EF4-FFF2-40B4-BE49-F238E27FC236}">
                <a16:creationId xmlns="" xmlns:a16="http://schemas.microsoft.com/office/drawing/2014/main" id="{7D3C0B70-FEEC-49FD-9EC1-CABFC8312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8258" y="3373967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63" name="Line 6">
            <a:extLst>
              <a:ext uri="{FF2B5EF4-FFF2-40B4-BE49-F238E27FC236}">
                <a16:creationId xmlns="" xmlns:a16="http://schemas.microsoft.com/office/drawing/2014/main" id="{EE8DCFDF-7A48-422D-932D-A21642583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8258" y="3734330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64" name="Text Box 8">
            <a:extLst>
              <a:ext uri="{FF2B5EF4-FFF2-40B4-BE49-F238E27FC236}">
                <a16:creationId xmlns="" xmlns:a16="http://schemas.microsoft.com/office/drawing/2014/main" id="{FF66926B-7551-47B4-91C9-232848F8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8798" y="3360478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65" name="Text Box 9">
            <a:extLst>
              <a:ext uri="{FF2B5EF4-FFF2-40B4-BE49-F238E27FC236}">
                <a16:creationId xmlns="" xmlns:a16="http://schemas.microsoft.com/office/drawing/2014/main" id="{9E95D570-B4E3-4F37-B4AB-AA3F00C8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4158" y="38073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66" name="Text Box 10">
            <a:extLst>
              <a:ext uri="{FF2B5EF4-FFF2-40B4-BE49-F238E27FC236}">
                <a16:creationId xmlns="" xmlns:a16="http://schemas.microsoft.com/office/drawing/2014/main" id="{7618A526-0FA6-4407-A8E7-9CE131C8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304" y="3819342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17</a:t>
            </a:r>
          </a:p>
        </p:txBody>
      </p:sp>
      <p:sp>
        <p:nvSpPr>
          <p:cNvPr id="67" name="Text Box 11">
            <a:extLst>
              <a:ext uri="{FF2B5EF4-FFF2-40B4-BE49-F238E27FC236}">
                <a16:creationId xmlns="" xmlns:a16="http://schemas.microsoft.com/office/drawing/2014/main" id="{4C244A30-EC67-4011-8427-C16113B9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441" y="3987156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0</a:t>
            </a:r>
          </a:p>
        </p:txBody>
      </p:sp>
      <p:sp>
        <p:nvSpPr>
          <p:cNvPr id="68" name="Line 5">
            <a:extLst>
              <a:ext uri="{FF2B5EF4-FFF2-40B4-BE49-F238E27FC236}">
                <a16:creationId xmlns="" xmlns:a16="http://schemas.microsoft.com/office/drawing/2014/main" id="{E06BA62B-99AA-45DF-AB91-8C158803B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7751" y="3858871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69" name="Line 6">
            <a:extLst>
              <a:ext uri="{FF2B5EF4-FFF2-40B4-BE49-F238E27FC236}">
                <a16:creationId xmlns="" xmlns:a16="http://schemas.microsoft.com/office/drawing/2014/main" id="{55B1C791-25DA-4A6C-A9B2-1ECF1605D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7751" y="4219234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0" name="Text Box 8">
            <a:extLst>
              <a:ext uri="{FF2B5EF4-FFF2-40B4-BE49-F238E27FC236}">
                <a16:creationId xmlns="" xmlns:a16="http://schemas.microsoft.com/office/drawing/2014/main" id="{318B4433-19E1-420D-B244-10A8A469B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291" y="3845382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71" name="Text Box 9">
            <a:extLst>
              <a:ext uri="{FF2B5EF4-FFF2-40B4-BE49-F238E27FC236}">
                <a16:creationId xmlns="" xmlns:a16="http://schemas.microsoft.com/office/drawing/2014/main" id="{44843B01-4991-4D2C-9088-088BFF92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651" y="42922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72" name="Text Box 10">
            <a:extLst>
              <a:ext uri="{FF2B5EF4-FFF2-40B4-BE49-F238E27FC236}">
                <a16:creationId xmlns="" xmlns:a16="http://schemas.microsoft.com/office/drawing/2014/main" id="{F332B42E-001D-4702-82E0-1059C304F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8797" y="430424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8</a:t>
            </a:r>
          </a:p>
        </p:txBody>
      </p:sp>
      <p:sp>
        <p:nvSpPr>
          <p:cNvPr id="73" name="Text Box 11">
            <a:extLst>
              <a:ext uri="{FF2B5EF4-FFF2-40B4-BE49-F238E27FC236}">
                <a16:creationId xmlns="" xmlns:a16="http://schemas.microsoft.com/office/drawing/2014/main" id="{43882102-27D1-413E-B978-DDB50619A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934" y="4472060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1</a:t>
            </a:r>
          </a:p>
        </p:txBody>
      </p:sp>
      <p:sp>
        <p:nvSpPr>
          <p:cNvPr id="74" name="Line 5">
            <a:extLst>
              <a:ext uri="{FF2B5EF4-FFF2-40B4-BE49-F238E27FC236}">
                <a16:creationId xmlns="" xmlns:a16="http://schemas.microsoft.com/office/drawing/2014/main" id="{2E6E22E3-7BC1-43C6-8F71-789CBFC1F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810" y="4343799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5" name="Line 6">
            <a:extLst>
              <a:ext uri="{FF2B5EF4-FFF2-40B4-BE49-F238E27FC236}">
                <a16:creationId xmlns="" xmlns:a16="http://schemas.microsoft.com/office/drawing/2014/main" id="{4CF8F646-D7A9-40FE-8635-F25EE21AF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8810" y="4704162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6" name="Text Box 8">
            <a:extLst>
              <a:ext uri="{FF2B5EF4-FFF2-40B4-BE49-F238E27FC236}">
                <a16:creationId xmlns="" xmlns:a16="http://schemas.microsoft.com/office/drawing/2014/main" id="{F9459CD2-DC90-4754-B462-3A393E37F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9350" y="4330310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77" name="Text Box 9">
            <a:extLst>
              <a:ext uri="{FF2B5EF4-FFF2-40B4-BE49-F238E27FC236}">
                <a16:creationId xmlns="" xmlns:a16="http://schemas.microsoft.com/office/drawing/2014/main" id="{611A4E01-7F0A-475F-B000-B66B5F90E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4710" y="47771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78" name="Text Box 10">
            <a:extLst>
              <a:ext uri="{FF2B5EF4-FFF2-40B4-BE49-F238E27FC236}">
                <a16:creationId xmlns="" xmlns:a16="http://schemas.microsoft.com/office/drawing/2014/main" id="{0F2A0F73-C15E-4DAF-8209-E6F3A57AC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9856" y="4789174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4</a:t>
            </a:r>
          </a:p>
        </p:txBody>
      </p:sp>
      <p:sp>
        <p:nvSpPr>
          <p:cNvPr id="79" name="Text Box 11">
            <a:extLst>
              <a:ext uri="{FF2B5EF4-FFF2-40B4-BE49-F238E27FC236}">
                <a16:creationId xmlns="" xmlns:a16="http://schemas.microsoft.com/office/drawing/2014/main" id="{1D2A29E9-1CA7-47F5-8486-C142F5015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5993" y="4956988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0</a:t>
            </a:r>
          </a:p>
        </p:txBody>
      </p:sp>
      <p:sp>
        <p:nvSpPr>
          <p:cNvPr id="80" name="Line 5">
            <a:extLst>
              <a:ext uri="{FF2B5EF4-FFF2-40B4-BE49-F238E27FC236}">
                <a16:creationId xmlns="" xmlns:a16="http://schemas.microsoft.com/office/drawing/2014/main" id="{C8D53002-08E1-4930-B975-7786EF313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02148" y="4800993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81" name="Line 6">
            <a:extLst>
              <a:ext uri="{FF2B5EF4-FFF2-40B4-BE49-F238E27FC236}">
                <a16:creationId xmlns="" xmlns:a16="http://schemas.microsoft.com/office/drawing/2014/main" id="{CD4C305E-C9A6-40BE-8B7B-562EB2636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02148" y="5161356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82" name="Text Box 8">
            <a:extLst>
              <a:ext uri="{FF2B5EF4-FFF2-40B4-BE49-F238E27FC236}">
                <a16:creationId xmlns="" xmlns:a16="http://schemas.microsoft.com/office/drawing/2014/main" id="{CE880E0C-3347-462A-B776-21ED86C97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688" y="4787504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83" name="Text Box 9">
            <a:extLst>
              <a:ext uri="{FF2B5EF4-FFF2-40B4-BE49-F238E27FC236}">
                <a16:creationId xmlns="" xmlns:a16="http://schemas.microsoft.com/office/drawing/2014/main" id="{EEEEF2A4-D1CC-443D-8D9C-8AFDD9BA2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8048" y="523438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84" name="Text Box 10">
            <a:extLst>
              <a:ext uri="{FF2B5EF4-FFF2-40B4-BE49-F238E27FC236}">
                <a16:creationId xmlns="" xmlns:a16="http://schemas.microsoft.com/office/drawing/2014/main" id="{1CED46E8-4567-4C8F-8497-04072F66A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3194" y="5246368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="" xmlns:a16="http://schemas.microsoft.com/office/drawing/2014/main" id="{B6CE398B-6B92-48E5-BE4F-EB370DE8D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9331" y="5414182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0</a:t>
            </a:r>
          </a:p>
        </p:txBody>
      </p:sp>
      <p:sp>
        <p:nvSpPr>
          <p:cNvPr id="86" name="Line 5">
            <a:extLst>
              <a:ext uri="{FF2B5EF4-FFF2-40B4-BE49-F238E27FC236}">
                <a16:creationId xmlns="" xmlns:a16="http://schemas.microsoft.com/office/drawing/2014/main" id="{40BCF9B9-A321-4128-968A-D5033EF61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9338" y="5244339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87" name="Line 6">
            <a:extLst>
              <a:ext uri="{FF2B5EF4-FFF2-40B4-BE49-F238E27FC236}">
                <a16:creationId xmlns="" xmlns:a16="http://schemas.microsoft.com/office/drawing/2014/main" id="{18FFF01E-8A26-446F-8DBE-9F7510227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59338" y="5604702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88" name="Text Box 8">
            <a:extLst>
              <a:ext uri="{FF2B5EF4-FFF2-40B4-BE49-F238E27FC236}">
                <a16:creationId xmlns="" xmlns:a16="http://schemas.microsoft.com/office/drawing/2014/main" id="{99800B8C-662A-4D88-AAE1-80C18943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9878" y="5230850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89" name="Text Box 9">
            <a:extLst>
              <a:ext uri="{FF2B5EF4-FFF2-40B4-BE49-F238E27FC236}">
                <a16:creationId xmlns="" xmlns:a16="http://schemas.microsoft.com/office/drawing/2014/main" id="{CE667C65-C7A5-4DB8-A53F-05507C9D2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5238" y="567772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90" name="Text Box 10">
            <a:extLst>
              <a:ext uri="{FF2B5EF4-FFF2-40B4-BE49-F238E27FC236}">
                <a16:creationId xmlns="" xmlns:a16="http://schemas.microsoft.com/office/drawing/2014/main" id="{D24471FA-4954-4340-866C-5FE8D4A96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384" y="5689714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1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="" xmlns:a16="http://schemas.microsoft.com/office/drawing/2014/main" id="{04BF50FB-299A-43CB-81F9-F3F4B778A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6521" y="5857528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0</a:t>
            </a:r>
          </a:p>
        </p:txBody>
      </p:sp>
      <p:sp>
        <p:nvSpPr>
          <p:cNvPr id="92" name="Line 5">
            <a:extLst>
              <a:ext uri="{FF2B5EF4-FFF2-40B4-BE49-F238E27FC236}">
                <a16:creationId xmlns="" xmlns:a16="http://schemas.microsoft.com/office/drawing/2014/main" id="{495893FD-ED38-4213-A6FD-BCB5E123C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88857" y="5701553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93" name="Line 6">
            <a:extLst>
              <a:ext uri="{FF2B5EF4-FFF2-40B4-BE49-F238E27FC236}">
                <a16:creationId xmlns="" xmlns:a16="http://schemas.microsoft.com/office/drawing/2014/main" id="{0322034D-22E9-4434-9C4C-3FACF473A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88857" y="6061916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94" name="Text Box 8">
            <a:extLst>
              <a:ext uri="{FF2B5EF4-FFF2-40B4-BE49-F238E27FC236}">
                <a16:creationId xmlns="" xmlns:a16="http://schemas.microsoft.com/office/drawing/2014/main" id="{C23FE7D9-5ACA-4487-885C-5179112AC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9397" y="5688064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>
                <a:latin typeface="Helvetica Neue Light"/>
              </a:rPr>
              <a:t>2</a:t>
            </a:r>
          </a:p>
        </p:txBody>
      </p:sp>
      <p:sp>
        <p:nvSpPr>
          <p:cNvPr id="95" name="Text Box 9">
            <a:extLst>
              <a:ext uri="{FF2B5EF4-FFF2-40B4-BE49-F238E27FC236}">
                <a16:creationId xmlns="" xmlns:a16="http://schemas.microsoft.com/office/drawing/2014/main" id="{0219A4DD-6894-48A0-8766-51F1FDA0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4757" y="613494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96" name="Text Box 10">
            <a:extLst>
              <a:ext uri="{FF2B5EF4-FFF2-40B4-BE49-F238E27FC236}">
                <a16:creationId xmlns="" xmlns:a16="http://schemas.microsoft.com/office/drawing/2014/main" id="{5A513FE0-E1F6-4837-B001-B95DED22C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9903" y="6146928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b="1" dirty="0">
                <a:solidFill>
                  <a:srgbClr val="FF0000"/>
                </a:solidFill>
                <a:latin typeface="Helvetica Neue Light"/>
              </a:rPr>
              <a:t>0</a:t>
            </a:r>
          </a:p>
        </p:txBody>
      </p:sp>
      <p:sp>
        <p:nvSpPr>
          <p:cNvPr id="97" name="Text Box 11">
            <a:extLst>
              <a:ext uri="{FF2B5EF4-FFF2-40B4-BE49-F238E27FC236}">
                <a16:creationId xmlns="" xmlns:a16="http://schemas.microsoft.com/office/drawing/2014/main" id="{B99F1F3B-D228-412D-BE27-648DD3205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6040" y="6314742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>
                <a:latin typeface="Helvetica Neue Light"/>
              </a:rPr>
              <a:t>1</a:t>
            </a:r>
          </a:p>
        </p:txBody>
      </p:sp>
      <p:sp>
        <p:nvSpPr>
          <p:cNvPr id="98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958" y="5441843"/>
            <a:ext cx="3962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dirty="0">
                <a:latin typeface="Helvetica Neue Light"/>
              </a:rPr>
              <a:t>(139)</a:t>
            </a:r>
            <a:r>
              <a:rPr kumimoji="1" lang="en-US" altLang="zh-CN" sz="2200" baseline="-25000" dirty="0">
                <a:latin typeface="Helvetica Neue Light"/>
              </a:rPr>
              <a:t>10</a:t>
            </a:r>
            <a:r>
              <a:rPr kumimoji="1" lang="en-US" altLang="zh-CN" sz="2200" dirty="0">
                <a:latin typeface="Helvetica Neue Light"/>
              </a:rPr>
              <a:t>=(10001011)</a:t>
            </a:r>
            <a:r>
              <a:rPr kumimoji="1" lang="en-US" altLang="zh-CN" sz="2200" baseline="-25000" dirty="0">
                <a:latin typeface="Helvetica Neue Light"/>
              </a:rPr>
              <a:t>2</a:t>
            </a:r>
          </a:p>
        </p:txBody>
      </p:sp>
      <p:sp>
        <p:nvSpPr>
          <p:cNvPr id="100" name="Text Box 49">
            <a:extLst>
              <a:ext uri="{FF2B5EF4-FFF2-40B4-BE49-F238E27FC236}">
                <a16:creationId xmlns="" xmlns:a16="http://schemas.microsoft.com/office/drawing/2014/main" id="{ED81C47E-0826-42C7-A174-67509A68D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482" y="6308922"/>
            <a:ext cx="6782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kern="0" dirty="0" err="1">
                <a:solidFill>
                  <a:srgbClr val="00B050"/>
                </a:solidFill>
                <a:latin typeface="Helvetica Neue Light"/>
              </a:rPr>
              <a:t>msb</a:t>
            </a:r>
            <a:endParaRPr lang="en-US" altLang="zh-CN" kern="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01" name="Text Box 49">
            <a:extLst>
              <a:ext uri="{FF2B5EF4-FFF2-40B4-BE49-F238E27FC236}">
                <a16:creationId xmlns="" xmlns:a16="http://schemas.microsoft.com/office/drawing/2014/main" id="{994A647C-3C6B-4095-A33A-34C97D8BA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926" y="3049409"/>
            <a:ext cx="6782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kern="0" dirty="0" err="1">
                <a:solidFill>
                  <a:srgbClr val="00B050"/>
                </a:solidFill>
                <a:latin typeface="Helvetica Neue Light"/>
              </a:rPr>
              <a:t>lsb</a:t>
            </a:r>
            <a:endParaRPr lang="en-US" altLang="zh-CN" kern="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76EAA2-4721-41B7-9A3E-A0AB20CB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806" y="1457189"/>
            <a:ext cx="5157787" cy="406132"/>
          </a:xfrm>
        </p:spPr>
        <p:txBody>
          <a:bodyPr>
            <a:normAutofit fontScale="92500" lnSpcReduction="10000"/>
          </a:bodyPr>
          <a:lstStyle/>
          <a:p>
            <a:r>
              <a:rPr lang="en-US" b="1" kern="0" dirty="0">
                <a:solidFill>
                  <a:srgbClr val="C00000"/>
                </a:solidFill>
                <a:latin typeface="Helvetica Neue Light"/>
              </a:rPr>
              <a:t>Repeated Division</a:t>
            </a:r>
            <a:r>
              <a:rPr lang="fr-FR" b="1" kern="0" dirty="0">
                <a:solidFill>
                  <a:srgbClr val="C00000"/>
                </a:solidFill>
                <a:latin typeface="Helvetica Neue Light"/>
              </a:rPr>
              <a:t> Method</a:t>
            </a:r>
            <a:endParaRPr lang="en-US" b="1" kern="0" dirty="0">
              <a:solidFill>
                <a:srgbClr val="C00000"/>
              </a:solidFill>
              <a:latin typeface="Helvetica Neue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F407E028-D15D-4170-9AF4-9270EB252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42150" y="1912099"/>
            <a:ext cx="4628209" cy="339379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2400" dirty="0">
                <a:latin typeface="Helvetica Neue Light"/>
              </a:rPr>
              <a:t>Divide the decimal number by 2.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2400" dirty="0">
                <a:latin typeface="Helvetica Neue Light"/>
              </a:rPr>
              <a:t>Write the remainder after each division until a quotient of zero is obtained.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2400" dirty="0">
                <a:latin typeface="Helvetica Neue Light"/>
              </a:rPr>
              <a:t>The first remainder is the </a:t>
            </a:r>
            <a:r>
              <a:rPr lang="en-US" sz="2400" dirty="0" err="1">
                <a:latin typeface="Helvetica Neue Light"/>
              </a:rPr>
              <a:t>lsb</a:t>
            </a:r>
            <a:r>
              <a:rPr lang="en-US" sz="2400" dirty="0">
                <a:latin typeface="Helvetica Neue Light"/>
              </a:rPr>
              <a:t>.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2400" dirty="0">
                <a:latin typeface="Helvetica Neue Light"/>
              </a:rPr>
              <a:t>The last is the </a:t>
            </a:r>
            <a:r>
              <a:rPr lang="en-US" sz="2400" dirty="0" err="1">
                <a:latin typeface="Helvetica Neue Light"/>
              </a:rPr>
              <a:t>msb</a:t>
            </a:r>
            <a:r>
              <a:rPr lang="en-US" sz="2400" dirty="0">
                <a:latin typeface="Helvetica Neue Light"/>
              </a:rPr>
              <a:t>.</a:t>
            </a:r>
          </a:p>
          <a:p>
            <a:endParaRPr lang="aa-ET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C0A3B9B-CB67-41F4-930E-5E457DF9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9621" y="1432070"/>
            <a:ext cx="5183188" cy="406132"/>
          </a:xfrm>
        </p:spPr>
        <p:txBody>
          <a:bodyPr>
            <a:normAutofit fontScale="92500" lnSpcReduction="10000"/>
          </a:bodyPr>
          <a:lstStyle/>
          <a:p>
            <a:r>
              <a:rPr lang="fr-FR" b="0" dirty="0">
                <a:solidFill>
                  <a:srgbClr val="C00000"/>
                </a:solidFill>
                <a:latin typeface="Helvetica Neue Light"/>
              </a:rPr>
              <a:t>Example</a:t>
            </a:r>
            <a:endParaRPr lang="aa-ET" b="0" dirty="0">
              <a:solidFill>
                <a:srgbClr val="C00000"/>
              </a:solidFill>
              <a:latin typeface="Helvetica Neue Light"/>
            </a:endParaRPr>
          </a:p>
        </p:txBody>
      </p:sp>
      <p:sp>
        <p:nvSpPr>
          <p:cNvPr id="103" name="Content Placeholder 102">
            <a:extLst>
              <a:ext uri="{FF2B5EF4-FFF2-40B4-BE49-F238E27FC236}">
                <a16:creationId xmlns="" xmlns:a16="http://schemas.microsoft.com/office/drawing/2014/main" id="{F27D7621-0F71-47AD-AE23-95B47FB82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2413" y="1886627"/>
            <a:ext cx="5183188" cy="3971491"/>
          </a:xfrm>
        </p:spPr>
        <p:txBody>
          <a:bodyPr>
            <a:normAutofit/>
          </a:bodyPr>
          <a:lstStyle/>
          <a:p>
            <a:r>
              <a:rPr lang="fr-FR" sz="2200" dirty="0" err="1">
                <a:latin typeface="Helvetica Neue Light"/>
              </a:rPr>
              <a:t>Convert</a:t>
            </a:r>
            <a:r>
              <a:rPr lang="fr-FR" sz="2200" dirty="0">
                <a:latin typeface="Helvetica Neue Light"/>
              </a:rPr>
              <a:t> to </a:t>
            </a:r>
            <a:r>
              <a:rPr lang="fr-FR" sz="2200" dirty="0" err="1">
                <a:latin typeface="Helvetica Neue Light"/>
              </a:rPr>
              <a:t>binary</a:t>
            </a:r>
            <a:r>
              <a:rPr lang="fr-FR" sz="2200" dirty="0">
                <a:latin typeface="Helvetica Neue Light"/>
              </a:rPr>
              <a:t> (</a:t>
            </a:r>
            <a:r>
              <a:rPr lang="fr-FR" sz="2200" dirty="0" smtClean="0">
                <a:latin typeface="Helvetica Neue Light"/>
              </a:rPr>
              <a:t>139)</a:t>
            </a:r>
            <a:r>
              <a:rPr lang="fr-FR" sz="2200" baseline="-25000" dirty="0" smtClean="0">
                <a:latin typeface="Helvetica Neue Light"/>
              </a:rPr>
              <a:t>10</a:t>
            </a:r>
            <a:endParaRPr lang="aa-ET" sz="2200" dirty="0">
              <a:latin typeface="Helvetica Neue Ligh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910595" y="502082"/>
            <a:ext cx="8699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Decimal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to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Conversion : </a:t>
            </a:r>
            <a:r>
              <a:rPr lang="fr-FR" sz="3600" b="1" kern="0" dirty="0" err="1" smtClean="0">
                <a:solidFill>
                  <a:srgbClr val="FF0000"/>
                </a:solidFill>
                <a:latin typeface="Helvetica Neue Light"/>
              </a:rPr>
              <a:t>Integer</a:t>
            </a:r>
            <a:endParaRPr lang="fr-FR" sz="3600" b="1" kern="0" dirty="0">
              <a:solidFill>
                <a:srgbClr val="FF0000"/>
              </a:solidFill>
              <a:latin typeface="Helvetica Neue Light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3380509" y="5872730"/>
            <a:ext cx="6731973" cy="765448"/>
            <a:chOff x="3380509" y="5872730"/>
            <a:chExt cx="6731973" cy="765448"/>
          </a:xfrm>
        </p:grpSpPr>
        <p:cxnSp>
          <p:nvCxnSpPr>
            <p:cNvPr id="3" name="Connecteur droit 2"/>
            <p:cNvCxnSpPr/>
            <p:nvPr/>
          </p:nvCxnSpPr>
          <p:spPr>
            <a:xfrm flipH="1" flipV="1">
              <a:off x="3408218" y="6504273"/>
              <a:ext cx="6704264" cy="1339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3380509" y="5872730"/>
              <a:ext cx="0" cy="6315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/>
          <p:cNvGrpSpPr/>
          <p:nvPr/>
        </p:nvGrpSpPr>
        <p:grpSpPr>
          <a:xfrm>
            <a:off x="4473889" y="3428235"/>
            <a:ext cx="3366230" cy="2798625"/>
            <a:chOff x="4473889" y="3428235"/>
            <a:chExt cx="3366230" cy="2798625"/>
          </a:xfrm>
        </p:grpSpPr>
        <p:cxnSp>
          <p:nvCxnSpPr>
            <p:cNvPr id="18" name="Connecteur droit 17"/>
            <p:cNvCxnSpPr>
              <a:stCxn id="14" idx="2"/>
            </p:cNvCxnSpPr>
            <p:nvPr/>
          </p:nvCxnSpPr>
          <p:spPr>
            <a:xfrm>
              <a:off x="7809044" y="3428235"/>
              <a:ext cx="31075" cy="27986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4473889" y="6226860"/>
              <a:ext cx="33304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 flipV="1">
              <a:off x="4475018" y="5871383"/>
              <a:ext cx="0" cy="3234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12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/>
      <p:bldP spid="14" grpId="0" animBg="1"/>
      <p:bldP spid="30" grpId="0" animBg="1"/>
      <p:bldP spid="56" grpId="0" animBg="1"/>
      <p:bldP spid="57" grpId="0" animBg="1"/>
      <p:bldP spid="58" grpId="0"/>
      <p:bldP spid="60" grpId="0"/>
      <p:bldP spid="61" grpId="0" animBg="1"/>
      <p:bldP spid="62" grpId="0" animBg="1"/>
      <p:bldP spid="63" grpId="0" animBg="1"/>
      <p:bldP spid="64" grpId="0"/>
      <p:bldP spid="66" grpId="0"/>
      <p:bldP spid="67" grpId="0" animBg="1"/>
      <p:bldP spid="68" grpId="0" animBg="1"/>
      <p:bldP spid="69" grpId="0" animBg="1"/>
      <p:bldP spid="70" grpId="0"/>
      <p:bldP spid="72" grpId="0"/>
      <p:bldP spid="73" grpId="0" animBg="1"/>
      <p:bldP spid="74" grpId="0" animBg="1"/>
      <p:bldP spid="75" grpId="0" animBg="1"/>
      <p:bldP spid="76" grpId="0"/>
      <p:bldP spid="78" grpId="0"/>
      <p:bldP spid="79" grpId="0" animBg="1"/>
      <p:bldP spid="80" grpId="0" animBg="1"/>
      <p:bldP spid="81" grpId="0" animBg="1"/>
      <p:bldP spid="82" grpId="0"/>
      <p:bldP spid="84" grpId="0"/>
      <p:bldP spid="85" grpId="0" animBg="1"/>
      <p:bldP spid="86" grpId="0" animBg="1"/>
      <p:bldP spid="87" grpId="0" animBg="1"/>
      <p:bldP spid="88" grpId="0"/>
      <p:bldP spid="90" grpId="0"/>
      <p:bldP spid="91" grpId="0" animBg="1"/>
      <p:bldP spid="92" grpId="0" animBg="1"/>
      <p:bldP spid="93" grpId="0" animBg="1"/>
      <p:bldP spid="94" grpId="0"/>
      <p:bldP spid="96" grpId="0"/>
      <p:bldP spid="97" grpId="0" animBg="1"/>
      <p:bldP spid="98" grpId="0"/>
      <p:bldP spid="100" grpId="0"/>
      <p:bldP spid="101" grpId="0"/>
      <p:bldP spid="4" grpId="0" build="p"/>
      <p:bldP spid="5" grpId="0" uiExpand="1" build="p"/>
      <p:bldP spid="6" grpId="0" build="p"/>
      <p:bldP spid="10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EF6CAC3F-8E98-4AB1-BFE4-E6F8A2D0F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65096" y="1828214"/>
            <a:ext cx="7772400" cy="762000"/>
          </a:xfrm>
        </p:spPr>
        <p:txBody>
          <a:bodyPr>
            <a:norm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Helvetica Neue Light"/>
                <a:cs typeface="Times New Roman" panose="02020603050405020304" pitchFamily="18" charset="0"/>
              </a:rPr>
              <a:t>Convert to the binary 0.81</a:t>
            </a:r>
            <a:r>
              <a:rPr lang="en-GB" altLang="en-US" sz="2200" baseline="-25000" dirty="0">
                <a:latin typeface="Helvetica Neue Light"/>
                <a:cs typeface="Times New Roman" panose="02020603050405020304" pitchFamily="18" charset="0"/>
              </a:rPr>
              <a:t>10</a:t>
            </a:r>
            <a:endParaRPr lang="en-GB" altLang="en-US" sz="2200" dirty="0">
              <a:latin typeface="Helvetica Neue Light"/>
              <a:cs typeface="Times New Roman" panose="02020603050405020304" pitchFamily="18" charset="0"/>
            </a:endParaRPr>
          </a:p>
        </p:txBody>
      </p:sp>
      <p:sp>
        <p:nvSpPr>
          <p:cNvPr id="68611" name="Rectangle 3">
            <a:extLst>
              <a:ext uri="{FF2B5EF4-FFF2-40B4-BE49-F238E27FC236}">
                <a16:creationId xmlns="" xmlns:a16="http://schemas.microsoft.com/office/drawing/2014/main" id="{7C4E3650-6B84-4278-AC6A-8B1751BF84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81775" y="2745613"/>
            <a:ext cx="7985880" cy="44958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 smtClean="0">
                <a:solidFill>
                  <a:schemeClr val="tx2"/>
                </a:solidFill>
                <a:latin typeface="Helvetica Neue Light"/>
                <a:cs typeface="Times New Roman" panose="02020603050405020304" pitchFamily="18" charset="0"/>
              </a:rPr>
              <a:t>    0.81</a:t>
            </a:r>
            <a:r>
              <a:rPr lang="en-GB" altLang="en-US" sz="2000" baseline="-30000" dirty="0" smtClean="0">
                <a:solidFill>
                  <a:schemeClr val="tx2"/>
                </a:solidFill>
                <a:latin typeface="Helvetica Neue Light"/>
                <a:cs typeface="Times New Roman" panose="02020603050405020304" pitchFamily="18" charset="0"/>
              </a:rPr>
              <a:t>10</a:t>
            </a:r>
            <a:r>
              <a:rPr lang="en-GB" altLang="en-US" sz="2000" dirty="0" smtClean="0">
                <a:latin typeface="Helvetica Neue Light"/>
                <a:cs typeface="Times New Roman" panose="02020603050405020304" pitchFamily="18" charset="0"/>
              </a:rPr>
              <a:t>  =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0.81 x 2 = </a:t>
            </a:r>
            <a:r>
              <a:rPr lang="en-GB" altLang="en-US" sz="20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1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.62</a:t>
            </a:r>
          </a:p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	0.62 x 2 = </a:t>
            </a:r>
            <a:r>
              <a:rPr lang="en-GB" altLang="en-US" sz="20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1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.24			 </a:t>
            </a:r>
          </a:p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	0.24 x 2 = </a:t>
            </a:r>
            <a:r>
              <a:rPr lang="en-GB" altLang="en-US" sz="20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0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.48			  	</a:t>
            </a:r>
          </a:p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	0.48 x 2 = </a:t>
            </a:r>
            <a:r>
              <a:rPr lang="en-GB" altLang="en-US" sz="20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0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.96</a:t>
            </a:r>
          </a:p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	0.96 x 2 = </a:t>
            </a:r>
            <a:r>
              <a:rPr lang="en-GB" altLang="en-US" sz="20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1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.92</a:t>
            </a:r>
          </a:p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	0.92 x 2 = </a:t>
            </a:r>
            <a:r>
              <a:rPr lang="en-GB" altLang="en-US" sz="20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1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.84</a:t>
            </a:r>
          </a:p>
          <a:p>
            <a:pPr>
              <a:lnSpc>
                <a:spcPct val="130000"/>
              </a:lnSpc>
              <a:buNone/>
              <a:tabLst>
                <a:tab pos="1371600" algn="l"/>
              </a:tabLst>
            </a:pP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	     </a:t>
            </a:r>
            <a:r>
              <a:rPr lang="en-GB" altLang="en-US" sz="2000" dirty="0" smtClean="0">
                <a:latin typeface="Helvetica Neue Light"/>
                <a:cs typeface="Times New Roman" panose="02020603050405020304" pitchFamily="18" charset="0"/>
              </a:rPr>
              <a:t>      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= </a:t>
            </a:r>
            <a:r>
              <a:rPr lang="en-GB" altLang="en-US" sz="2000" dirty="0" smtClean="0">
                <a:latin typeface="Helvetica Neue Light"/>
                <a:cs typeface="Times New Roman" panose="02020603050405020304" pitchFamily="18" charset="0"/>
              </a:rPr>
              <a:t>  </a:t>
            </a:r>
            <a:r>
              <a:rPr lang="en-GB" altLang="en-US" sz="2000" dirty="0" smtClean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0.110011</a:t>
            </a:r>
            <a:r>
              <a:rPr lang="en-GB" altLang="en-US" sz="2000" baseline="-30000" dirty="0" smtClean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2</a:t>
            </a:r>
            <a:r>
              <a:rPr lang="en-GB" altLang="en-US" sz="2000" dirty="0" smtClean="0">
                <a:latin typeface="Helvetica Neue Light"/>
                <a:cs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Helvetica Neue Light"/>
                <a:cs typeface="Times New Roman" panose="02020603050405020304" pitchFamily="18" charset="0"/>
              </a:rPr>
              <a:t>(approximately)</a:t>
            </a:r>
          </a:p>
          <a:p>
            <a:pPr>
              <a:buNone/>
              <a:tabLst>
                <a:tab pos="1371600" algn="l"/>
              </a:tabLst>
            </a:pPr>
            <a:endParaRPr lang="en-GB" altLang="en-US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10595" y="502082"/>
            <a:ext cx="89819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Decimal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to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Conversion : </a:t>
            </a:r>
            <a:r>
              <a:rPr lang="fr-FR" sz="3600" b="1" kern="0" dirty="0" smtClean="0">
                <a:solidFill>
                  <a:srgbClr val="FF0000"/>
                </a:solidFill>
                <a:latin typeface="Helvetica Neue Light"/>
              </a:rPr>
              <a:t>Fraction</a:t>
            </a:r>
            <a:endParaRPr lang="fr-FR" sz="3600" b="1" kern="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4341" name="Text Box 4">
            <a:extLst>
              <a:ext uri="{FF2B5EF4-FFF2-40B4-BE49-F238E27FC236}">
                <a16:creationId xmlns="" xmlns:a16="http://schemas.microsoft.com/office/drawing/2014/main" id="{F21E8121-ED8D-4302-8916-3524F49D3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4715" y="2266614"/>
            <a:ext cx="2287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0.</a:t>
            </a:r>
            <a:r>
              <a:rPr lang="en-GB" alt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1 1 </a:t>
            </a:r>
            <a:r>
              <a:rPr lang="en-GB" altLang="en-US" sz="2000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0 </a:t>
            </a:r>
            <a:r>
              <a:rPr lang="en-GB" alt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0 </a:t>
            </a:r>
            <a:r>
              <a:rPr lang="en-GB" altLang="en-US" sz="2000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11</a:t>
            </a:r>
            <a:r>
              <a:rPr lang="en-GB" altLang="en-US" baseline="-25000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2</a:t>
            </a:r>
            <a:endParaRPr lang="en-GB" altLang="en-US" baseline="-250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342" name="Line 6">
            <a:extLst>
              <a:ext uri="{FF2B5EF4-FFF2-40B4-BE49-F238E27FC236}">
                <a16:creationId xmlns="" xmlns:a16="http://schemas.microsoft.com/office/drawing/2014/main" id="{3B0B554C-9223-4405-A469-0217E6078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3875" y="2972343"/>
            <a:ext cx="114367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43" name="Line 7">
            <a:extLst>
              <a:ext uri="{FF2B5EF4-FFF2-40B4-BE49-F238E27FC236}">
                <a16:creationId xmlns="" xmlns:a16="http://schemas.microsoft.com/office/drawing/2014/main" id="{11E8E6A1-9553-4510-96DE-F56B04B59F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65570" y="2722643"/>
            <a:ext cx="0" cy="2509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44" name="Line 8">
            <a:extLst>
              <a:ext uri="{FF2B5EF4-FFF2-40B4-BE49-F238E27FC236}">
                <a16:creationId xmlns="" xmlns:a16="http://schemas.microsoft.com/office/drawing/2014/main" id="{A47F4F79-BA20-4815-8231-77B89F106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2271" y="3480798"/>
            <a:ext cx="133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45" name="Line 9">
            <a:extLst>
              <a:ext uri="{FF2B5EF4-FFF2-40B4-BE49-F238E27FC236}">
                <a16:creationId xmlns="" xmlns:a16="http://schemas.microsoft.com/office/drawing/2014/main" id="{9111875B-3144-4C3F-A058-9014C63B3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51296" y="2722643"/>
            <a:ext cx="0" cy="7502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46" name="Line 10">
            <a:extLst>
              <a:ext uri="{FF2B5EF4-FFF2-40B4-BE49-F238E27FC236}">
                <a16:creationId xmlns="" xmlns:a16="http://schemas.microsoft.com/office/drawing/2014/main" id="{B6D31040-1A13-4597-9C12-EFD19F1ACE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233" y="4012256"/>
            <a:ext cx="153255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dirty="0"/>
          </a:p>
        </p:txBody>
      </p:sp>
      <p:sp>
        <p:nvSpPr>
          <p:cNvPr id="14347" name="Line 11">
            <a:extLst>
              <a:ext uri="{FF2B5EF4-FFF2-40B4-BE49-F238E27FC236}">
                <a16:creationId xmlns="" xmlns:a16="http://schemas.microsoft.com/office/drawing/2014/main" id="{65B62B1E-45F4-4832-AB7D-B3E522C26E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250003" y="2710195"/>
            <a:ext cx="0" cy="13096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dirty="0"/>
          </a:p>
        </p:txBody>
      </p:sp>
      <p:sp>
        <p:nvSpPr>
          <p:cNvPr id="14348" name="Line 12">
            <a:extLst>
              <a:ext uri="{FF2B5EF4-FFF2-40B4-BE49-F238E27FC236}">
                <a16:creationId xmlns="" xmlns:a16="http://schemas.microsoft.com/office/drawing/2014/main" id="{80705389-6FF2-437E-85C2-D341729D4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234" y="4529006"/>
            <a:ext cx="17194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dirty="0"/>
          </a:p>
        </p:txBody>
      </p:sp>
      <p:sp>
        <p:nvSpPr>
          <p:cNvPr id="14349" name="Line 13">
            <a:extLst>
              <a:ext uri="{FF2B5EF4-FFF2-40B4-BE49-F238E27FC236}">
                <a16:creationId xmlns="" xmlns:a16="http://schemas.microsoft.com/office/drawing/2014/main" id="{2DE69EC8-44E5-462C-B802-F06FB0578B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30739" y="2710195"/>
            <a:ext cx="0" cy="18188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50" name="Line 14">
            <a:extLst>
              <a:ext uri="{FF2B5EF4-FFF2-40B4-BE49-F238E27FC236}">
                <a16:creationId xmlns="" xmlns:a16="http://schemas.microsoft.com/office/drawing/2014/main" id="{0B8C09DB-3455-4861-8E5A-EC600ED753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98936" y="5075942"/>
            <a:ext cx="191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51" name="Line 15">
            <a:extLst>
              <a:ext uri="{FF2B5EF4-FFF2-40B4-BE49-F238E27FC236}">
                <a16:creationId xmlns="" xmlns:a16="http://schemas.microsoft.com/office/drawing/2014/main" id="{0E888E74-FD4E-4B9D-B160-34F42CD8D5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18386" y="2703403"/>
            <a:ext cx="0" cy="2372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52" name="Line 16">
            <a:extLst>
              <a:ext uri="{FF2B5EF4-FFF2-40B4-BE49-F238E27FC236}">
                <a16:creationId xmlns="" xmlns:a16="http://schemas.microsoft.com/office/drawing/2014/main" id="{FD77ABDE-E474-47EA-9AE0-8D751EF84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8691" y="5570806"/>
            <a:ext cx="21031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14353" name="Line 17">
            <a:extLst>
              <a:ext uri="{FF2B5EF4-FFF2-40B4-BE49-F238E27FC236}">
                <a16:creationId xmlns="" xmlns:a16="http://schemas.microsoft.com/office/drawing/2014/main" id="{480B2A1D-EBB3-42B0-BA0A-046F4FD51D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821837" y="2706799"/>
            <a:ext cx="0" cy="28640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/>
          </a:p>
        </p:txBody>
      </p:sp>
      <p:sp>
        <p:nvSpPr>
          <p:cNvPr id="2" name="Ellipse 1"/>
          <p:cNvSpPr/>
          <p:nvPr/>
        </p:nvSpPr>
        <p:spPr>
          <a:xfrm>
            <a:off x="9307728" y="2784785"/>
            <a:ext cx="377140" cy="3751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>
            <a:stCxn id="2" idx="3"/>
          </p:cNvCxnSpPr>
          <p:nvPr/>
        </p:nvCxnSpPr>
        <p:spPr>
          <a:xfrm flipH="1">
            <a:off x="8568879" y="3104967"/>
            <a:ext cx="794080" cy="208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2876EAA2-4721-41B7-9A3E-A0AB20CB4D52}"/>
              </a:ext>
            </a:extLst>
          </p:cNvPr>
          <p:cNvSpPr txBox="1">
            <a:spLocks/>
          </p:cNvSpPr>
          <p:nvPr/>
        </p:nvSpPr>
        <p:spPr>
          <a:xfrm>
            <a:off x="1608536" y="1393750"/>
            <a:ext cx="5157787" cy="406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kern="0" dirty="0" smtClean="0">
                <a:solidFill>
                  <a:srgbClr val="C00000"/>
                </a:solidFill>
                <a:latin typeface="Helvetica Neue Light"/>
              </a:rPr>
              <a:t>Repeated Multiplication </a:t>
            </a:r>
            <a:r>
              <a:rPr lang="fr-FR" sz="2200" b="1" kern="0" dirty="0" smtClean="0">
                <a:solidFill>
                  <a:srgbClr val="C00000"/>
                </a:solidFill>
                <a:latin typeface="Helvetica Neue Light"/>
              </a:rPr>
              <a:t>Method</a:t>
            </a:r>
            <a:endParaRPr lang="en-US" sz="2200" b="1" kern="0" dirty="0">
              <a:solidFill>
                <a:srgbClr val="C00000"/>
              </a:solidFill>
              <a:latin typeface="Helvetica Neue Light"/>
            </a:endParaRPr>
          </a:p>
        </p:txBody>
      </p:sp>
      <p:sp>
        <p:nvSpPr>
          <p:cNvPr id="30" name="Content Placeholder 4">
            <a:extLst>
              <a:ext uri="{FF2B5EF4-FFF2-40B4-BE49-F238E27FC236}">
                <a16:creationId xmlns="" xmlns:a16="http://schemas.microsoft.com/office/drawing/2014/main" id="{F407E028-D15D-4170-9AF4-9270EB25250F}"/>
              </a:ext>
            </a:extLst>
          </p:cNvPr>
          <p:cNvSpPr txBox="1">
            <a:spLocks/>
          </p:cNvSpPr>
          <p:nvPr/>
        </p:nvSpPr>
        <p:spPr>
          <a:xfrm>
            <a:off x="1728578" y="1884175"/>
            <a:ext cx="5037745" cy="390994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3100" dirty="0" smtClean="0">
                <a:latin typeface="Helvetica Neue Light"/>
              </a:rPr>
              <a:t>Multiply the fractional part by 2.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3100" dirty="0" smtClean="0">
                <a:latin typeface="Helvetica Neue Light"/>
              </a:rPr>
              <a:t>The </a:t>
            </a:r>
            <a:r>
              <a:rPr lang="en-US" sz="3100" dirty="0">
                <a:latin typeface="Helvetica Neue Light"/>
              </a:rPr>
              <a:t>digit to the left of the decimal point in </a:t>
            </a:r>
            <a:r>
              <a:rPr lang="en-US" sz="3100" dirty="0" smtClean="0">
                <a:latin typeface="Helvetica Neue Light"/>
              </a:rPr>
              <a:t>the product </a:t>
            </a:r>
            <a:r>
              <a:rPr lang="en-US" sz="3100" dirty="0">
                <a:latin typeface="Helvetica Neue Light"/>
              </a:rPr>
              <a:t>will be 0 or 1 and contributes to the binary representation, 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  <a:buFont typeface="Times" charset="0"/>
              <a:buChar char="•"/>
              <a:defRPr/>
            </a:pPr>
            <a:r>
              <a:rPr lang="en-US" sz="3100" dirty="0" smtClean="0">
                <a:latin typeface="Helvetica Neue Light"/>
              </a:rPr>
              <a:t>The </a:t>
            </a:r>
            <a:r>
              <a:rPr lang="en-US" sz="3100" dirty="0">
                <a:latin typeface="Helvetica Neue Light"/>
              </a:rPr>
              <a:t>fractional part of the product is used as the </a:t>
            </a:r>
            <a:r>
              <a:rPr lang="en-US" sz="3100" dirty="0" smtClean="0">
                <a:latin typeface="Helvetica Neue Light"/>
              </a:rPr>
              <a:t>multiplicand </a:t>
            </a:r>
            <a:r>
              <a:rPr lang="fr-FR" sz="3100" dirty="0" smtClean="0">
                <a:latin typeface="Helvetica Neue Light"/>
              </a:rPr>
              <a:t>in </a:t>
            </a:r>
            <a:r>
              <a:rPr lang="fr-FR" sz="3100" dirty="0">
                <a:latin typeface="Helvetica Neue Light"/>
              </a:rPr>
              <a:t>the </a:t>
            </a:r>
            <a:r>
              <a:rPr lang="fr-FR" sz="3100" dirty="0" err="1">
                <a:latin typeface="Helvetica Neue Light"/>
              </a:rPr>
              <a:t>next</a:t>
            </a:r>
            <a:r>
              <a:rPr lang="fr-FR" sz="3100" dirty="0">
                <a:latin typeface="Helvetica Neue Light"/>
              </a:rPr>
              <a:t> </a:t>
            </a:r>
            <a:r>
              <a:rPr lang="fr-FR" sz="3100" dirty="0" err="1">
                <a:latin typeface="Helvetica Neue Light"/>
              </a:rPr>
              <a:t>step</a:t>
            </a:r>
            <a:r>
              <a:rPr lang="fr-FR" sz="3100" dirty="0" smtClean="0">
                <a:latin typeface="Helvetica Neue Light"/>
              </a:rPr>
              <a:t>.</a:t>
            </a:r>
            <a:endParaRPr lang="aa-ET" dirty="0"/>
          </a:p>
        </p:txBody>
      </p:sp>
      <p:sp>
        <p:nvSpPr>
          <p:cNvPr id="31" name="Text Placeholder 5">
            <a:extLst>
              <a:ext uri="{FF2B5EF4-FFF2-40B4-BE49-F238E27FC236}">
                <a16:creationId xmlns="" xmlns:a16="http://schemas.microsoft.com/office/drawing/2014/main" id="{DC0A3B9B-CB67-41F4-930E-5E457DF9FCE4}"/>
              </a:ext>
            </a:extLst>
          </p:cNvPr>
          <p:cNvSpPr txBox="1">
            <a:spLocks/>
          </p:cNvSpPr>
          <p:nvPr/>
        </p:nvSpPr>
        <p:spPr>
          <a:xfrm>
            <a:off x="6884064" y="1319626"/>
            <a:ext cx="5183188" cy="406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err="1" smtClean="0">
                <a:solidFill>
                  <a:srgbClr val="C00000"/>
                </a:solidFill>
                <a:latin typeface="Helvetica Neue Light"/>
              </a:rPr>
              <a:t>Example</a:t>
            </a:r>
            <a:endParaRPr lang="aa-ET" sz="2200" dirty="0">
              <a:solidFill>
                <a:srgbClr val="C00000"/>
              </a:solidFill>
              <a:latin typeface="Helvetica Neue Light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6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23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5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71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6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1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6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1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6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1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6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1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6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1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6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1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6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68611" grpId="0" uiExpand="1" build="p" autoUpdateAnimBg="0"/>
      <p:bldP spid="14341" grpId="0"/>
      <p:bldP spid="14342" grpId="0" animBg="1"/>
      <p:bldP spid="14343" grpId="0" animBg="1"/>
      <p:bldP spid="14344" grpId="0" animBg="1"/>
      <p:bldP spid="14345" grpId="0" animBg="1"/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 animBg="1"/>
      <p:bldP spid="2" grpId="0" animBg="1"/>
      <p:bldP spid="29" grpId="0" build="p"/>
      <p:bldP spid="30" grpId="0" uiExpand="1" build="p"/>
      <p:bldP spid="3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10595" y="502082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Decimal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to Octal/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Hex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Conversion </a:t>
            </a:r>
            <a:endParaRPr lang="fr-FR" sz="3600" b="1" kern="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="" xmlns:a16="http://schemas.microsoft.com/office/drawing/2014/main" id="{74FA6EDB-581C-4467-8ADE-B39336057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208" y="4260446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="" xmlns:a16="http://schemas.microsoft.com/office/drawing/2014/main" id="{A61EA2D8-F16B-4277-95BD-AE296FE11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3208" y="4620809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="" xmlns:a16="http://schemas.microsoft.com/office/drawing/2014/main" id="{468A9B50-EEA0-4DE7-8C4A-61EE86BF1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946" y="4228185"/>
            <a:ext cx="5746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266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="" xmlns:a16="http://schemas.microsoft.com/office/drawing/2014/main" id="{421680F8-3F4F-4C65-B7CF-A878FB38C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48" y="4246957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8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="" xmlns:a16="http://schemas.microsoft.com/office/drawing/2014/main" id="{D72E74AB-59A3-47F9-B4C0-3B9834996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108" y="46938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="" xmlns:a16="http://schemas.microsoft.com/office/drawing/2014/main" id="{CB535260-F080-4336-9C1F-4B6B9B067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254" y="4705821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33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="" xmlns:a16="http://schemas.microsoft.com/office/drawing/2014/main" id="{8C0FFAA7-D2FB-4901-BFF3-5D357E981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391" y="4873635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2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15" name="Line 5">
            <a:extLst>
              <a:ext uri="{FF2B5EF4-FFF2-40B4-BE49-F238E27FC236}">
                <a16:creationId xmlns="" xmlns:a16="http://schemas.microsoft.com/office/drawing/2014/main" id="{96EA9BDA-78E4-48B2-A2E9-EE9C3856A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0409" y="471764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16" name="Line 6">
            <a:extLst>
              <a:ext uri="{FF2B5EF4-FFF2-40B4-BE49-F238E27FC236}">
                <a16:creationId xmlns="" xmlns:a16="http://schemas.microsoft.com/office/drawing/2014/main" id="{6855A802-E24A-4135-BDF2-688F1FAF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0409" y="5078003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17" name="Text Box 8">
            <a:extLst>
              <a:ext uri="{FF2B5EF4-FFF2-40B4-BE49-F238E27FC236}">
                <a16:creationId xmlns="" xmlns:a16="http://schemas.microsoft.com/office/drawing/2014/main" id="{914B571C-F594-4CD5-8A4D-728066BA0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949" y="4704151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8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="" xmlns:a16="http://schemas.microsoft.com/office/drawing/2014/main" id="{21921AC3-63D4-40A1-B016-2121A2568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309" y="515102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19" name="Text Box 10">
            <a:extLst>
              <a:ext uri="{FF2B5EF4-FFF2-40B4-BE49-F238E27FC236}">
                <a16:creationId xmlns="" xmlns:a16="http://schemas.microsoft.com/office/drawing/2014/main" id="{DEF5EE9D-DB94-4559-8E56-CC84A27DF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455" y="516301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4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="" xmlns:a16="http://schemas.microsoft.com/office/drawing/2014/main" id="{6A01C8F5-1170-412B-B767-A21EC1C97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592" y="5330829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>
                <a:latin typeface="Helvetica Neue Light"/>
              </a:rPr>
              <a:t>1</a:t>
            </a:r>
          </a:p>
        </p:txBody>
      </p:sp>
      <p:sp>
        <p:nvSpPr>
          <p:cNvPr id="21" name="Line 5">
            <a:extLst>
              <a:ext uri="{FF2B5EF4-FFF2-40B4-BE49-F238E27FC236}">
                <a16:creationId xmlns="" xmlns:a16="http://schemas.microsoft.com/office/drawing/2014/main" id="{7D3C0B70-FEEC-49FD-9EC1-CABFC8312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612" y="5188699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22" name="Line 6">
            <a:extLst>
              <a:ext uri="{FF2B5EF4-FFF2-40B4-BE49-F238E27FC236}">
                <a16:creationId xmlns="" xmlns:a16="http://schemas.microsoft.com/office/drawing/2014/main" id="{EE8DCFDF-7A48-422D-932D-A21642583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7612" y="5549062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23" name="Text Box 8">
            <a:extLst>
              <a:ext uri="{FF2B5EF4-FFF2-40B4-BE49-F238E27FC236}">
                <a16:creationId xmlns="" xmlns:a16="http://schemas.microsoft.com/office/drawing/2014/main" id="{FF66926B-7551-47B4-91C9-232848F8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152" y="5175210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8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25" name="Text Box 10">
            <a:extLst>
              <a:ext uri="{FF2B5EF4-FFF2-40B4-BE49-F238E27FC236}">
                <a16:creationId xmlns="" xmlns:a16="http://schemas.microsoft.com/office/drawing/2014/main" id="{7618A526-0FA6-4407-A8E7-9CE131C8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456" y="5635214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sz="2000" b="1" dirty="0" smtClean="0">
                <a:solidFill>
                  <a:srgbClr val="FF0000"/>
                </a:solidFill>
                <a:latin typeface="Helvetica Neue Light"/>
              </a:rPr>
              <a:t>0</a:t>
            </a:r>
            <a:endParaRPr lang="fr-FR" altLang="aa-ET" sz="2000" b="1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26" name="Text Box 11">
            <a:extLst>
              <a:ext uri="{FF2B5EF4-FFF2-40B4-BE49-F238E27FC236}">
                <a16:creationId xmlns="" xmlns:a16="http://schemas.microsoft.com/office/drawing/2014/main" id="{4C244A30-EC67-4011-8427-C16113B9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795" y="5745616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4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30" name="Text Box 9">
            <a:extLst>
              <a:ext uri="{FF2B5EF4-FFF2-40B4-BE49-F238E27FC236}">
                <a16:creationId xmlns="" xmlns:a16="http://schemas.microsoft.com/office/drawing/2014/main" id="{44843B01-4991-4D2C-9088-088BFF92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4471" y="62747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10595" y="1422016"/>
            <a:ext cx="96105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200" dirty="0" smtClean="0">
                <a:solidFill>
                  <a:prstClr val="black"/>
                </a:solidFill>
                <a:latin typeface="TimesEuropa-Roman"/>
              </a:rPr>
              <a:t>A decimal can be converted to octal (resp. hexadecimal) by using the same repeated-division method that used in binary conversion, but with a division factor of 8 (resp. 16) instead 2,  </a:t>
            </a:r>
            <a:endParaRPr lang="en-US" sz="2200" dirty="0">
              <a:solidFill>
                <a:srgbClr val="002060"/>
              </a:solidFill>
              <a:latin typeface="TimesEuropa-Roman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33670" y="3517312"/>
            <a:ext cx="17427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200" dirty="0" smtClean="0">
                <a:solidFill>
                  <a:prstClr val="black"/>
                </a:solidFill>
                <a:latin typeface="Helvetica Neue Light"/>
              </a:rPr>
              <a:t>266 = (412)</a:t>
            </a:r>
            <a:r>
              <a:rPr kumimoji="1" lang="en-US" altLang="zh-CN" sz="2200" baseline="-25000" dirty="0">
                <a:solidFill>
                  <a:prstClr val="black"/>
                </a:solidFill>
                <a:latin typeface="Helvetica Neue Light"/>
              </a:rPr>
              <a:t>8</a:t>
            </a:r>
            <a:endParaRPr lang="fr-FR" dirty="0"/>
          </a:p>
        </p:txBody>
      </p:sp>
      <p:sp>
        <p:nvSpPr>
          <p:cNvPr id="61" name="Text Placeholder 5">
            <a:extLst>
              <a:ext uri="{FF2B5EF4-FFF2-40B4-BE49-F238E27FC236}">
                <a16:creationId xmlns="" xmlns:a16="http://schemas.microsoft.com/office/drawing/2014/main" id="{DC0A3B9B-CB67-41F4-930E-5E457DF9FCE4}"/>
              </a:ext>
            </a:extLst>
          </p:cNvPr>
          <p:cNvSpPr txBox="1">
            <a:spLocks/>
          </p:cNvSpPr>
          <p:nvPr/>
        </p:nvSpPr>
        <p:spPr>
          <a:xfrm>
            <a:off x="2388176" y="2785688"/>
            <a:ext cx="5183188" cy="406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 err="1" smtClean="0">
                <a:solidFill>
                  <a:srgbClr val="C00000"/>
                </a:solidFill>
                <a:latin typeface="Helvetica Neue Light"/>
              </a:rPr>
              <a:t>Example</a:t>
            </a:r>
            <a:endParaRPr lang="aa-ET" sz="2200" dirty="0">
              <a:solidFill>
                <a:srgbClr val="C00000"/>
              </a:solidFill>
              <a:latin typeface="Helvetica Neue Light"/>
            </a:endParaRPr>
          </a:p>
        </p:txBody>
      </p:sp>
      <p:sp>
        <p:nvSpPr>
          <p:cNvPr id="62" name="Line 5">
            <a:extLst>
              <a:ext uri="{FF2B5EF4-FFF2-40B4-BE49-F238E27FC236}">
                <a16:creationId xmlns="" xmlns:a16="http://schemas.microsoft.com/office/drawing/2014/main" id="{74FA6EDB-581C-4467-8ADE-B39336057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7280" y="419831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63" name="Line 6">
            <a:extLst>
              <a:ext uri="{FF2B5EF4-FFF2-40B4-BE49-F238E27FC236}">
                <a16:creationId xmlns="" xmlns:a16="http://schemas.microsoft.com/office/drawing/2014/main" id="{A61EA2D8-F16B-4277-95BD-AE296FE11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7280" y="4558673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64" name="Text Box 7">
            <a:extLst>
              <a:ext uri="{FF2B5EF4-FFF2-40B4-BE49-F238E27FC236}">
                <a16:creationId xmlns="" xmlns:a16="http://schemas.microsoft.com/office/drawing/2014/main" id="{468A9B50-EEA0-4DE7-8C4A-61EE86BF1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018" y="4166049"/>
            <a:ext cx="5746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423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65" name="Text Box 8">
            <a:extLst>
              <a:ext uri="{FF2B5EF4-FFF2-40B4-BE49-F238E27FC236}">
                <a16:creationId xmlns="" xmlns:a16="http://schemas.microsoft.com/office/drawing/2014/main" id="{421680F8-3F4F-4C65-B7CF-A878FB38C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820" y="4184821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16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66" name="Text Box 9">
            <a:extLst>
              <a:ext uri="{FF2B5EF4-FFF2-40B4-BE49-F238E27FC236}">
                <a16:creationId xmlns="" xmlns:a16="http://schemas.microsoft.com/office/drawing/2014/main" id="{D72E74AB-59A3-47F9-B4C0-3B9834996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180" y="463169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67" name="Text Box 10">
            <a:extLst>
              <a:ext uri="{FF2B5EF4-FFF2-40B4-BE49-F238E27FC236}">
                <a16:creationId xmlns="" xmlns:a16="http://schemas.microsoft.com/office/drawing/2014/main" id="{CB535260-F080-4336-9C1F-4B6B9B067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326" y="4643685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26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68" name="Text Box 11">
            <a:extLst>
              <a:ext uri="{FF2B5EF4-FFF2-40B4-BE49-F238E27FC236}">
                <a16:creationId xmlns="" xmlns:a16="http://schemas.microsoft.com/office/drawing/2014/main" id="{8C0FFAA7-D2FB-4901-BFF3-5D357E981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463" y="4811499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7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69" name="Line 5">
            <a:extLst>
              <a:ext uri="{FF2B5EF4-FFF2-40B4-BE49-F238E27FC236}">
                <a16:creationId xmlns="" xmlns:a16="http://schemas.microsoft.com/office/drawing/2014/main" id="{96EA9BDA-78E4-48B2-A2E9-EE9C3856A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4481" y="4655504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0" name="Line 6">
            <a:extLst>
              <a:ext uri="{FF2B5EF4-FFF2-40B4-BE49-F238E27FC236}">
                <a16:creationId xmlns="" xmlns:a16="http://schemas.microsoft.com/office/drawing/2014/main" id="{6855A802-E24A-4135-BDF2-688F1FAF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4481" y="5015867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1" name="Text Box 8">
            <a:extLst>
              <a:ext uri="{FF2B5EF4-FFF2-40B4-BE49-F238E27FC236}">
                <a16:creationId xmlns="" xmlns:a16="http://schemas.microsoft.com/office/drawing/2014/main" id="{914B571C-F594-4CD5-8A4D-728066BA0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5021" y="4642015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16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72" name="Text Box 9">
            <a:extLst>
              <a:ext uri="{FF2B5EF4-FFF2-40B4-BE49-F238E27FC236}">
                <a16:creationId xmlns="" xmlns:a16="http://schemas.microsoft.com/office/drawing/2014/main" id="{21921AC3-63D4-40A1-B016-2121A2568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381" y="50888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 altLang="aa-ET">
              <a:latin typeface="Helvetica Neue Light"/>
            </a:endParaRPr>
          </a:p>
        </p:txBody>
      </p:sp>
      <p:sp>
        <p:nvSpPr>
          <p:cNvPr id="73" name="Text Box 10">
            <a:extLst>
              <a:ext uri="{FF2B5EF4-FFF2-40B4-BE49-F238E27FC236}">
                <a16:creationId xmlns="" xmlns:a16="http://schemas.microsoft.com/office/drawing/2014/main" id="{DEF5EE9D-DB94-4559-8E56-CC84A27DF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527" y="510087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1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74" name="Text Box 11">
            <a:extLst>
              <a:ext uri="{FF2B5EF4-FFF2-40B4-BE49-F238E27FC236}">
                <a16:creationId xmlns="" xmlns:a16="http://schemas.microsoft.com/office/drawing/2014/main" id="{6A01C8F5-1170-412B-B767-A21EC1C97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664" y="5268693"/>
            <a:ext cx="44114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10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75" name="Line 5">
            <a:extLst>
              <a:ext uri="{FF2B5EF4-FFF2-40B4-BE49-F238E27FC236}">
                <a16:creationId xmlns="" xmlns:a16="http://schemas.microsoft.com/office/drawing/2014/main" id="{7D3C0B70-FEEC-49FD-9EC1-CABFC8312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684" y="5126563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6" name="Line 6">
            <a:extLst>
              <a:ext uri="{FF2B5EF4-FFF2-40B4-BE49-F238E27FC236}">
                <a16:creationId xmlns="" xmlns:a16="http://schemas.microsoft.com/office/drawing/2014/main" id="{EE8DCFDF-7A48-422D-932D-A21642583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1684" y="5486926"/>
            <a:ext cx="54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>
              <a:latin typeface="Helvetica Neue Light"/>
            </a:endParaRPr>
          </a:p>
        </p:txBody>
      </p:sp>
      <p:sp>
        <p:nvSpPr>
          <p:cNvPr id="77" name="Text Box 8">
            <a:extLst>
              <a:ext uri="{FF2B5EF4-FFF2-40B4-BE49-F238E27FC236}">
                <a16:creationId xmlns="" xmlns:a16="http://schemas.microsoft.com/office/drawing/2014/main" id="{FF66926B-7551-47B4-91C9-232848F89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224" y="5113074"/>
            <a:ext cx="5032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aa-ET" dirty="0" smtClean="0">
                <a:latin typeface="Helvetica Neue Light"/>
              </a:rPr>
              <a:t>16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78" name="Text Box 10">
            <a:extLst>
              <a:ext uri="{FF2B5EF4-FFF2-40B4-BE49-F238E27FC236}">
                <a16:creationId xmlns="" xmlns:a16="http://schemas.microsoft.com/office/drawing/2014/main" id="{7618A526-0FA6-4407-A8E7-9CE131C8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6528" y="5573078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sz="2000" b="1" dirty="0" smtClean="0">
                <a:solidFill>
                  <a:srgbClr val="FF0000"/>
                </a:solidFill>
                <a:latin typeface="Helvetica Neue Light"/>
              </a:rPr>
              <a:t>0</a:t>
            </a:r>
            <a:endParaRPr lang="fr-FR" altLang="aa-ET" sz="2000" b="1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79" name="Text Box 11">
            <a:extLst>
              <a:ext uri="{FF2B5EF4-FFF2-40B4-BE49-F238E27FC236}">
                <a16:creationId xmlns="" xmlns:a16="http://schemas.microsoft.com/office/drawing/2014/main" id="{4C244A30-EC67-4011-8427-C16113B9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867" y="5683480"/>
            <a:ext cx="312906" cy="3693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aa-ET" dirty="0" smtClean="0">
                <a:latin typeface="Helvetica Neue Light"/>
              </a:rPr>
              <a:t>1</a:t>
            </a:r>
            <a:endParaRPr lang="fr-FR" altLang="aa-ET" dirty="0">
              <a:latin typeface="Helvetica Neue Light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17742" y="3455176"/>
            <a:ext cx="30267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200" dirty="0" smtClean="0">
                <a:solidFill>
                  <a:prstClr val="black"/>
                </a:solidFill>
                <a:latin typeface="Helvetica Neue Light"/>
              </a:rPr>
              <a:t>423 = (1A7)</a:t>
            </a:r>
            <a:r>
              <a:rPr kumimoji="1" lang="en-US" altLang="zh-CN" sz="2200" baseline="-25000" dirty="0" smtClean="0">
                <a:solidFill>
                  <a:prstClr val="black"/>
                </a:solidFill>
                <a:latin typeface="Helvetica Neue Light"/>
              </a:rPr>
              <a:t>16  </a:t>
            </a:r>
            <a:r>
              <a:rPr kumimoji="1" lang="en-US" altLang="zh-CN" sz="2200" dirty="0" smtClean="0">
                <a:solidFill>
                  <a:prstClr val="black"/>
                </a:solidFill>
                <a:latin typeface="Helvetica Neue Light"/>
              </a:rPr>
              <a:t>= 0x1A7</a:t>
            </a:r>
            <a:endParaRPr lang="fr-FR" dirty="0"/>
          </a:p>
        </p:txBody>
      </p:sp>
      <p:sp>
        <p:nvSpPr>
          <p:cNvPr id="81" name="Espace réservé du numéro de diapositive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80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0"/>
                            </p:stCondLst>
                            <p:childTnLst>
                              <p:par>
                                <p:cTn id="1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000"/>
                            </p:stCondLst>
                            <p:childTnLst>
                              <p:par>
                                <p:cTn id="1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000"/>
                            </p:stCondLst>
                            <p:childTnLst>
                              <p:par>
                                <p:cTn id="178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000"/>
                            </p:stCondLst>
                            <p:childTnLst>
                              <p:par>
                                <p:cTn id="1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8000"/>
                            </p:stCondLst>
                            <p:childTnLst>
                              <p:par>
                                <p:cTn id="1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9000"/>
                            </p:stCondLst>
                            <p:childTnLst>
                              <p:par>
                                <p:cTn id="1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/>
      <p:bldP spid="25" grpId="0"/>
      <p:bldP spid="26" grpId="0" animBg="1"/>
      <p:bldP spid="60" grpId="0"/>
      <p:bldP spid="61" grpId="0"/>
      <p:bldP spid="62" grpId="0" animBg="1"/>
      <p:bldP spid="63" grpId="0" animBg="1"/>
      <p:bldP spid="64" grpId="0"/>
      <p:bldP spid="65" grpId="0"/>
      <p:bldP spid="66" grpId="0"/>
      <p:bldP spid="67" grpId="0"/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 animBg="1"/>
      <p:bldP spid="75" grpId="0" animBg="1"/>
      <p:bldP spid="76" grpId="0" animBg="1"/>
      <p:bldP spid="77" grpId="0"/>
      <p:bldP spid="78" grpId="0"/>
      <p:bldP spid="79" grpId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C1B76A3-89AD-4FC8-92B6-5785D0F62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186" y="1334799"/>
            <a:ext cx="5157787" cy="592859"/>
          </a:xfrm>
        </p:spPr>
        <p:txBody>
          <a:bodyPr/>
          <a:lstStyle/>
          <a:p>
            <a:pPr algn="ctr"/>
            <a:r>
              <a:rPr lang="en-US" altLang="aa-ET" b="0" dirty="0">
                <a:solidFill>
                  <a:srgbClr val="0070C0"/>
                </a:solidFill>
                <a:latin typeface="Helvetica Neue Light"/>
              </a:rPr>
              <a:t>Octal to Binary</a:t>
            </a:r>
            <a:endParaRPr lang="aa-ET" b="0" dirty="0">
              <a:solidFill>
                <a:srgbClr val="0070C0"/>
              </a:solidFill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="" xmlns:a16="http://schemas.microsoft.com/office/drawing/2014/main" id="{567383CC-4178-45B6-8903-6659134ACF6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1311579" y="2109550"/>
            <a:ext cx="4976679" cy="368458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aa-ET" sz="2200" dirty="0">
                <a:latin typeface="Helvetica Neue Light"/>
              </a:rPr>
              <a:t>Replace each octal digit with its equivalent 3-bit binary sequence.</a:t>
            </a:r>
          </a:p>
          <a:p>
            <a:pPr eaLnBrk="1" hangingPunct="1"/>
            <a:r>
              <a:rPr lang="en-US" altLang="aa-ET" sz="2200" dirty="0">
                <a:latin typeface="Helvetica Neue Light"/>
              </a:rPr>
              <a:t>Example:</a:t>
            </a:r>
          </a:p>
          <a:p>
            <a:pPr eaLnBrk="1" hangingPunct="1"/>
            <a:endParaRPr lang="en-US" altLang="aa-ET" sz="2400" dirty="0">
              <a:latin typeface="Helvetica Neue Light"/>
            </a:endParaRPr>
          </a:p>
          <a:p>
            <a:pPr eaLnBrk="1" hangingPunct="1"/>
            <a:endParaRPr lang="en-US" altLang="aa-ET" sz="1800" dirty="0"/>
          </a:p>
          <a:p>
            <a:pPr eaLnBrk="1" hangingPunct="1"/>
            <a:endParaRPr lang="en-US" altLang="aa-ET" sz="1800" dirty="0"/>
          </a:p>
          <a:p>
            <a:pPr eaLnBrk="1" hangingPunct="1"/>
            <a:endParaRPr lang="en-US" altLang="aa-ET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720FE0A-ED79-4FA8-BD6E-CA212A23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0107" y="1306177"/>
            <a:ext cx="5183188" cy="592859"/>
          </a:xfrm>
        </p:spPr>
        <p:txBody>
          <a:bodyPr>
            <a:normAutofit/>
          </a:bodyPr>
          <a:lstStyle/>
          <a:p>
            <a:pPr algn="ctr"/>
            <a:r>
              <a:rPr lang="en-US" altLang="aa-ET" b="0" dirty="0">
                <a:solidFill>
                  <a:srgbClr val="0070C0"/>
                </a:solidFill>
                <a:latin typeface="Helvetica Neue Light"/>
              </a:rPr>
              <a:t>Binary to Octal</a:t>
            </a:r>
            <a:endParaRPr lang="aa-ET" b="0" dirty="0">
              <a:solidFill>
                <a:srgbClr val="0070C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DE6C2C0-177C-48FE-8AD5-07DBAA034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0107" y="2069863"/>
            <a:ext cx="5183188" cy="3684588"/>
          </a:xfrm>
        </p:spPr>
        <p:txBody>
          <a:bodyPr>
            <a:normAutofit/>
          </a:bodyPr>
          <a:lstStyle/>
          <a:p>
            <a:pPr algn="just"/>
            <a:r>
              <a:rPr lang="en-US" altLang="aa-ET" sz="2200" dirty="0">
                <a:latin typeface="Helvetica Neue Light"/>
              </a:rPr>
              <a:t>Make groups of 3 bits, starting from the binary point. </a:t>
            </a:r>
          </a:p>
          <a:p>
            <a:pPr algn="just"/>
            <a:r>
              <a:rPr lang="en-US" altLang="aa-ET" sz="2200" dirty="0">
                <a:latin typeface="Helvetica Neue Light"/>
              </a:rPr>
              <a:t>Add 0s to the ends of the number if needed.</a:t>
            </a:r>
          </a:p>
          <a:p>
            <a:pPr algn="just"/>
            <a:r>
              <a:rPr lang="en-US" altLang="aa-ET" sz="2200" dirty="0">
                <a:latin typeface="Helvetica Neue Light"/>
              </a:rPr>
              <a:t>Convert each bit group to its corresponding octal digit.</a:t>
            </a:r>
          </a:p>
          <a:p>
            <a:r>
              <a:rPr lang="fr-FR" sz="2200" dirty="0">
                <a:latin typeface="Helvetica Neue Light"/>
              </a:rPr>
              <a:t>Example : </a:t>
            </a:r>
            <a:endParaRPr lang="aa-ET" sz="2200" dirty="0">
              <a:latin typeface="Helvetica Neue Light"/>
            </a:endParaRPr>
          </a:p>
        </p:txBody>
      </p:sp>
      <p:sp>
        <p:nvSpPr>
          <p:cNvPr id="33800" name="Slide Number Placeholder 119">
            <a:extLst>
              <a:ext uri="{FF2B5EF4-FFF2-40B4-BE49-F238E27FC236}">
                <a16:creationId xmlns="" xmlns:a16="http://schemas.microsoft.com/office/drawing/2014/main" id="{DC6E1B50-6D4F-43CD-AFBA-B91F40E0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1F2A6E6D-D79D-4207-A421-F4349549FE91}" type="slidenum">
              <a:rPr lang="ar-SA" altLang="aa-ET" b="1">
                <a:solidFill>
                  <a:srgbClr val="FFFFFF"/>
                </a:solidFill>
                <a:latin typeface="Calibri" panose="020F0502020204030204" pitchFamily="34" charset="0"/>
              </a:rPr>
              <a:pPr/>
              <a:t>19</a:t>
            </a:fld>
            <a:endParaRPr lang="en-US" altLang="aa-ET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796" name="Rectangle 4">
            <a:extLst>
              <a:ext uri="{FF2B5EF4-FFF2-40B4-BE49-F238E27FC236}">
                <a16:creationId xmlns="" xmlns:a16="http://schemas.microsoft.com/office/drawing/2014/main" id="{AB2066EC-52CD-487C-B96C-861769D02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894" y="3912157"/>
            <a:ext cx="4464364" cy="70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aa-ET" dirty="0">
                <a:latin typeface="Helvetica Neue Light"/>
              </a:rPr>
              <a:t>261.35</a:t>
            </a:r>
            <a:r>
              <a:rPr lang="en-US" altLang="aa-ET" baseline="-25000" dirty="0">
                <a:latin typeface="Helvetica Neue Light"/>
              </a:rPr>
              <a:t>8</a:t>
            </a:r>
            <a:r>
              <a:rPr lang="en-US" altLang="aa-ET" dirty="0">
                <a:latin typeface="Helvetica Neue Light"/>
              </a:rPr>
              <a:t> 	=	   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2	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6	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1    </a:t>
            </a:r>
            <a:r>
              <a:rPr lang="en-US" altLang="aa-ET" dirty="0" smtClean="0">
                <a:latin typeface="Helvetica Neue Light"/>
              </a:rPr>
              <a:t>.    </a:t>
            </a:r>
            <a:r>
              <a:rPr lang="en-US" altLang="aa-ET" dirty="0" smtClean="0">
                <a:solidFill>
                  <a:srgbClr val="FF00FF"/>
                </a:solidFill>
                <a:latin typeface="Helvetica Neue Light"/>
              </a:rPr>
              <a:t>3</a:t>
            </a:r>
            <a:r>
              <a:rPr lang="en-US" altLang="aa-ET" dirty="0">
                <a:solidFill>
                  <a:srgbClr val="FF00FF"/>
                </a:solidFill>
                <a:latin typeface="Helvetica Neue Light"/>
              </a:rPr>
              <a:t>	   </a:t>
            </a:r>
            <a:r>
              <a:rPr lang="en-US" altLang="aa-ET" dirty="0" smtClean="0">
                <a:solidFill>
                  <a:srgbClr val="993300"/>
                </a:solidFill>
                <a:latin typeface="Helvetica Neue Light"/>
              </a:rPr>
              <a:t>5 </a:t>
            </a:r>
            <a:r>
              <a:rPr lang="en-US" altLang="aa-ET" baseline="-25000" dirty="0" smtClean="0">
                <a:latin typeface="Helvetica Neue Light"/>
              </a:rPr>
              <a:t>8</a:t>
            </a:r>
            <a:r>
              <a:rPr lang="en-US" altLang="aa-ET" dirty="0" smtClean="0">
                <a:latin typeface="Helvetica Neue Light"/>
              </a:rPr>
              <a:t> </a:t>
            </a:r>
            <a:endParaRPr lang="en-US" altLang="aa-ET" dirty="0">
              <a:latin typeface="Helvetica Neue Light"/>
            </a:endParaRPr>
          </a:p>
          <a:p>
            <a:pPr>
              <a:spcBef>
                <a:spcPct val="20000"/>
              </a:spcBef>
            </a:pPr>
            <a:r>
              <a:rPr lang="en-US" altLang="aa-ET" dirty="0">
                <a:latin typeface="Helvetica Neue Light"/>
              </a:rPr>
              <a:t>	=	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010    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110     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001  </a:t>
            </a:r>
            <a:r>
              <a:rPr lang="en-US" altLang="aa-ET" dirty="0">
                <a:latin typeface="Helvetica Neue Light"/>
              </a:rPr>
              <a:t>.  </a:t>
            </a:r>
            <a:r>
              <a:rPr lang="en-US" altLang="aa-ET" dirty="0" smtClean="0">
                <a:solidFill>
                  <a:srgbClr val="FF00FF"/>
                </a:solidFill>
                <a:latin typeface="Helvetica Neue Light"/>
              </a:rPr>
              <a:t>011</a:t>
            </a:r>
            <a:r>
              <a:rPr lang="en-US" altLang="aa-ET" dirty="0">
                <a:latin typeface="Helvetica Neue Light"/>
              </a:rPr>
              <a:t>	 </a:t>
            </a:r>
            <a:r>
              <a:rPr lang="en-US" altLang="aa-ET" dirty="0">
                <a:solidFill>
                  <a:srgbClr val="993300"/>
                </a:solidFill>
                <a:latin typeface="Helvetica Neue Light"/>
              </a:rPr>
              <a:t>101</a:t>
            </a:r>
            <a:r>
              <a:rPr lang="en-US" altLang="aa-ET" baseline="-25000" dirty="0">
                <a:latin typeface="Helvetica Neue Light"/>
              </a:rPr>
              <a:t>2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="" xmlns:a16="http://schemas.microsoft.com/office/drawing/2014/main" id="{DBB1AA04-78AC-4C2C-9F22-1CBFDDBA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8085" y="5369409"/>
            <a:ext cx="6325772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aa-ET" sz="2000" dirty="0">
                <a:latin typeface="Helvetica Neue Light"/>
              </a:rPr>
              <a:t>10110100.001011</a:t>
            </a:r>
            <a:r>
              <a:rPr lang="en-US" altLang="aa-ET" sz="2000" baseline="-25000" dirty="0">
                <a:latin typeface="Helvetica Neue Light"/>
              </a:rPr>
              <a:t>2</a:t>
            </a:r>
            <a:r>
              <a:rPr lang="en-US" altLang="aa-ET" sz="2000" dirty="0">
                <a:latin typeface="Helvetica Neue Light"/>
              </a:rPr>
              <a:t>	= </a:t>
            </a:r>
            <a:r>
              <a:rPr lang="en-US" altLang="aa-ET" sz="2000" dirty="0">
                <a:solidFill>
                  <a:schemeClr val="accent4">
                    <a:lumMod val="75000"/>
                  </a:schemeClr>
                </a:solidFill>
                <a:latin typeface="Helvetica Neue Light"/>
              </a:rPr>
              <a:t>010</a:t>
            </a:r>
            <a:r>
              <a:rPr lang="en-US" altLang="aa-ET" sz="2000" dirty="0">
                <a:solidFill>
                  <a:srgbClr val="3333FF"/>
                </a:solidFill>
                <a:latin typeface="Helvetica Neue Light"/>
              </a:rPr>
              <a:t> </a:t>
            </a:r>
            <a:r>
              <a:rPr lang="en-US" altLang="aa-ET" sz="2000" dirty="0">
                <a:solidFill>
                  <a:srgbClr val="002060"/>
                </a:solidFill>
                <a:latin typeface="Helvetica Neue Light"/>
              </a:rPr>
              <a:t>110</a:t>
            </a:r>
            <a:r>
              <a:rPr lang="en-US" altLang="aa-ET" sz="2000" dirty="0">
                <a:solidFill>
                  <a:srgbClr val="FF0000"/>
                </a:solidFill>
                <a:latin typeface="Helvetica Neue Light"/>
              </a:rPr>
              <a:t> 100</a:t>
            </a:r>
            <a:r>
              <a:rPr lang="en-US" altLang="aa-ET" sz="2000" dirty="0">
                <a:latin typeface="Helvetica Neue Light"/>
              </a:rPr>
              <a:t>. </a:t>
            </a:r>
            <a:r>
              <a:rPr lang="en-US" altLang="aa-ET" sz="2000" dirty="0">
                <a:solidFill>
                  <a:srgbClr val="008000"/>
                </a:solidFill>
                <a:latin typeface="Helvetica Neue Light"/>
              </a:rPr>
              <a:t>001 </a:t>
            </a:r>
            <a:r>
              <a:rPr lang="en-US" altLang="aa-ET" sz="2000" dirty="0" smtClean="0">
                <a:solidFill>
                  <a:srgbClr val="0070C0"/>
                </a:solidFill>
                <a:latin typeface="Helvetica Neue Light"/>
              </a:rPr>
              <a:t>011</a:t>
            </a:r>
            <a:r>
              <a:rPr lang="en-US" altLang="aa-ET" sz="2000" dirty="0">
                <a:solidFill>
                  <a:srgbClr val="FF00FF"/>
                </a:solidFill>
                <a:latin typeface="Helvetica Neue Light"/>
              </a:rPr>
              <a:t> </a:t>
            </a:r>
            <a:r>
              <a:rPr lang="en-US" altLang="aa-ET" sz="2000" baseline="-25000" dirty="0" smtClean="0">
                <a:latin typeface="Helvetica Neue Light"/>
              </a:rPr>
              <a:t>2</a:t>
            </a:r>
            <a:endParaRPr lang="en-US" altLang="aa-ET" sz="2000" dirty="0">
              <a:latin typeface="Helvetica Neue Light"/>
            </a:endParaRPr>
          </a:p>
          <a:p>
            <a:pPr>
              <a:spcBef>
                <a:spcPct val="20000"/>
              </a:spcBef>
            </a:pPr>
            <a:r>
              <a:rPr lang="en-US" altLang="aa-ET" sz="2000" dirty="0">
                <a:latin typeface="Helvetica Neue Light"/>
              </a:rPr>
              <a:t>	</a:t>
            </a:r>
            <a:r>
              <a:rPr lang="en-US" altLang="aa-ET" sz="2000" dirty="0" smtClean="0">
                <a:latin typeface="Helvetica Neue Light"/>
              </a:rPr>
              <a:t>    =    </a:t>
            </a:r>
            <a:r>
              <a:rPr lang="en-US" altLang="aa-ET" sz="2000" dirty="0">
                <a:solidFill>
                  <a:schemeClr val="accent4">
                    <a:lumMod val="75000"/>
                  </a:schemeClr>
                </a:solidFill>
                <a:latin typeface="Helvetica Neue Light"/>
              </a:rPr>
              <a:t>2</a:t>
            </a:r>
            <a:r>
              <a:rPr lang="en-US" altLang="aa-ET" sz="2000" dirty="0">
                <a:solidFill>
                  <a:srgbClr val="3333FF"/>
                </a:solidFill>
                <a:latin typeface="Helvetica Neue Light"/>
              </a:rPr>
              <a:t>     </a:t>
            </a:r>
            <a:r>
              <a:rPr lang="en-US" altLang="aa-ET" sz="2000" dirty="0">
                <a:solidFill>
                  <a:srgbClr val="002060"/>
                </a:solidFill>
                <a:latin typeface="Helvetica Neue Light"/>
              </a:rPr>
              <a:t>6</a:t>
            </a:r>
            <a:r>
              <a:rPr lang="en-US" altLang="aa-ET" sz="2000" dirty="0">
                <a:latin typeface="Helvetica Neue Light"/>
              </a:rPr>
              <a:t>     </a:t>
            </a:r>
            <a:r>
              <a:rPr lang="en-US" altLang="aa-ET" sz="2000" dirty="0">
                <a:solidFill>
                  <a:srgbClr val="FF0000"/>
                </a:solidFill>
                <a:latin typeface="Helvetica Neue Light"/>
              </a:rPr>
              <a:t>4  </a:t>
            </a:r>
            <a:r>
              <a:rPr lang="en-US" altLang="aa-ET" sz="2000" dirty="0">
                <a:latin typeface="Helvetica Neue Light"/>
              </a:rPr>
              <a:t>.   </a:t>
            </a:r>
            <a:r>
              <a:rPr lang="en-US" altLang="aa-ET" sz="2000" dirty="0">
                <a:solidFill>
                  <a:srgbClr val="00B050"/>
                </a:solidFill>
                <a:latin typeface="Helvetica Neue Light"/>
              </a:rPr>
              <a:t>1</a:t>
            </a:r>
            <a:r>
              <a:rPr lang="en-US" altLang="aa-ET" sz="2000" dirty="0">
                <a:latin typeface="Helvetica Neue Light"/>
              </a:rPr>
              <a:t>      </a:t>
            </a:r>
            <a:r>
              <a:rPr lang="en-US" altLang="aa-ET" sz="2000" dirty="0">
                <a:solidFill>
                  <a:srgbClr val="0070C0"/>
                </a:solidFill>
                <a:latin typeface="Helvetica Neue Light"/>
              </a:rPr>
              <a:t>3</a:t>
            </a:r>
            <a:r>
              <a:rPr lang="en-US" altLang="aa-ET" sz="2000" dirty="0">
                <a:solidFill>
                  <a:srgbClr val="008000"/>
                </a:solidFill>
                <a:latin typeface="Helvetica Neue Light"/>
              </a:rPr>
              <a:t>  </a:t>
            </a:r>
            <a:r>
              <a:rPr lang="en-US" altLang="aa-ET" sz="2000" baseline="-25000" dirty="0" smtClean="0">
                <a:latin typeface="Helvetica Neue Light"/>
              </a:rPr>
              <a:t>8</a:t>
            </a:r>
            <a:endParaRPr lang="en-US" altLang="aa-ET" sz="2000" baseline="-25000" dirty="0">
              <a:latin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2492" y="527565"/>
            <a:ext cx="6699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and Octal conversions</a:t>
            </a:r>
          </a:p>
        </p:txBody>
      </p:sp>
    </p:spTree>
    <p:extLst>
      <p:ext uri="{BB962C8B-B14F-4D97-AF65-F5344CB8AC3E}">
        <p14:creationId xmlns:p14="http://schemas.microsoft.com/office/powerpoint/2010/main" val="22997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3795" grpId="0" build="p"/>
      <p:bldP spid="7" grpId="0" build="p"/>
      <p:bldP spid="4" grpId="0" build="p"/>
      <p:bldP spid="33796" grpId="0"/>
      <p:bldP spid="337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87" y="520609"/>
            <a:ext cx="8911687" cy="128089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Helvetica Neue Light"/>
              </a:rPr>
              <a:t>Digital systems</a:t>
            </a:r>
            <a:endParaRPr lang="fr-FR" b="1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9247" y="1313330"/>
            <a:ext cx="9620718" cy="52622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Helvetica Neue Light"/>
              </a:rPr>
              <a:t>Digital system is </a:t>
            </a:r>
            <a:r>
              <a:rPr lang="en-US" sz="2000" b="1" dirty="0" smtClean="0">
                <a:latin typeface="Helvetica Neue Light"/>
              </a:rPr>
              <a:t>a </a:t>
            </a:r>
            <a:r>
              <a:rPr lang="en-US" sz="2000" b="1" dirty="0">
                <a:latin typeface="Helvetica Neue Light"/>
              </a:rPr>
              <a:t>combination of </a:t>
            </a:r>
            <a:r>
              <a:rPr lang="en-US" sz="2000" b="1" dirty="0" smtClean="0">
                <a:latin typeface="Helvetica Neue Light"/>
              </a:rPr>
              <a:t>devices </a:t>
            </a:r>
            <a:r>
              <a:rPr lang="en-US" sz="2000" dirty="0" smtClean="0">
                <a:latin typeface="Helvetica Neue Light"/>
              </a:rPr>
              <a:t>(most </a:t>
            </a:r>
            <a:r>
              <a:rPr lang="fr-FR" sz="2000" dirty="0" err="1">
                <a:latin typeface="Helvetica Neue Light"/>
              </a:rPr>
              <a:t>often</a:t>
            </a:r>
            <a:r>
              <a:rPr lang="fr-FR" sz="2000" dirty="0">
                <a:latin typeface="Helvetica Neue Light"/>
              </a:rPr>
              <a:t> </a:t>
            </a:r>
            <a:r>
              <a:rPr lang="fr-FR" sz="2000" dirty="0" err="1" smtClean="0">
                <a:latin typeface="Helvetica Neue Light"/>
              </a:rPr>
              <a:t>electronic</a:t>
            </a:r>
            <a:r>
              <a:rPr lang="fr-FR" sz="2000" dirty="0" smtClean="0">
                <a:latin typeface="Helvetica Neue Light"/>
              </a:rPr>
              <a:t>) </a:t>
            </a:r>
            <a:r>
              <a:rPr lang="en-US" sz="2000" dirty="0" smtClean="0">
                <a:latin typeface="Helvetica Neue Light"/>
              </a:rPr>
              <a:t>designed </a:t>
            </a:r>
            <a:r>
              <a:rPr lang="en-US" sz="2000" u="sng" dirty="0">
                <a:latin typeface="Helvetica Neue Light"/>
              </a:rPr>
              <a:t>to manipulate </a:t>
            </a:r>
            <a:r>
              <a:rPr lang="en-US" sz="2000" u="sng" dirty="0" smtClean="0">
                <a:latin typeface="Helvetica Neue Light"/>
              </a:rPr>
              <a:t>information that </a:t>
            </a:r>
            <a:r>
              <a:rPr lang="en-US" sz="2000" u="sng" dirty="0">
                <a:latin typeface="Helvetica Neue Light"/>
              </a:rPr>
              <a:t>are represented in digital </a:t>
            </a:r>
            <a:r>
              <a:rPr lang="en-US" sz="2000" u="sng" dirty="0" smtClean="0">
                <a:latin typeface="Helvetica Neue Light"/>
              </a:rPr>
              <a:t>form </a:t>
            </a:r>
            <a:r>
              <a:rPr lang="en-US" sz="2000" dirty="0" smtClean="0">
                <a:latin typeface="Helvetica Neue Light"/>
              </a:rPr>
              <a:t>(discrete values).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Helvetica Neue Light"/>
              </a:rPr>
              <a:t>Some </a:t>
            </a:r>
            <a:r>
              <a:rPr lang="en-US" sz="2000" dirty="0">
                <a:latin typeface="Helvetica Neue Light"/>
              </a:rPr>
              <a:t>of the more familiar digital systems include digital </a:t>
            </a:r>
            <a:r>
              <a:rPr lang="en-US" sz="2000" dirty="0" smtClean="0">
                <a:latin typeface="Helvetica Neue Light"/>
              </a:rPr>
              <a:t>computers,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Helvetica Neue Light"/>
              </a:rPr>
              <a:t>Information</a:t>
            </a:r>
            <a:r>
              <a:rPr lang="en-US" sz="2000" dirty="0" smtClean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sz="2000" dirty="0" smtClean="0">
                <a:latin typeface="Helvetica Neue Light"/>
              </a:rPr>
              <a:t>processed by computer can be on different formats : number, text, image, audio, video,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Helvetica Neue Light"/>
              </a:rPr>
              <a:t>All these formats are represented in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numeric values </a:t>
            </a:r>
            <a:r>
              <a:rPr lang="en-US" sz="2000" dirty="0" smtClean="0">
                <a:latin typeface="Helvetica Neue Light"/>
              </a:rPr>
              <a:t>(number systems),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Helvetica Neue Light"/>
              </a:rPr>
              <a:t>In computer, they </a:t>
            </a:r>
            <a:r>
              <a:rPr lang="en-US" sz="2000" dirty="0">
                <a:latin typeface="Helvetica Neue Light"/>
              </a:rPr>
              <a:t>are always </a:t>
            </a:r>
            <a:r>
              <a:rPr lang="en-US" sz="2000" dirty="0" smtClean="0">
                <a:latin typeface="Helvetica Neue Light"/>
              </a:rPr>
              <a:t>coded in </a:t>
            </a:r>
            <a:r>
              <a:rPr lang="en-US" sz="2000" b="1" dirty="0">
                <a:solidFill>
                  <a:srgbClr val="FF0000"/>
                </a:solidFill>
                <a:latin typeface="Helvetica Neue Light"/>
              </a:rPr>
              <a:t>binary form </a:t>
            </a:r>
            <a:r>
              <a:rPr lang="en-US" sz="2000" dirty="0">
                <a:latin typeface="Helvetica Neue Light"/>
              </a:rPr>
              <a:t>(BIT: </a:t>
            </a:r>
            <a:r>
              <a:rPr lang="en-US" sz="2000" dirty="0" err="1" smtClean="0">
                <a:latin typeface="Helvetica Neue Light"/>
              </a:rPr>
              <a:t>BinarydigIT</a:t>
            </a:r>
            <a:r>
              <a:rPr lang="en-US" sz="2000" dirty="0" smtClean="0">
                <a:latin typeface="Helvetica Neue Light"/>
              </a:rPr>
              <a:t>),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Helvetica Neue Light"/>
              </a:rPr>
              <a:t>Bits : sequence </a:t>
            </a:r>
            <a:r>
              <a:rPr lang="en-US" sz="2000" dirty="0">
                <a:latin typeface="Helvetica Neue Light"/>
              </a:rPr>
              <a:t>of </a:t>
            </a:r>
            <a:r>
              <a:rPr lang="en-US" sz="2000" dirty="0" smtClean="0">
                <a:latin typeface="Helvetica Neue Light"/>
              </a:rPr>
              <a:t>0 </a:t>
            </a:r>
            <a:r>
              <a:rPr lang="en-US" sz="2000" dirty="0">
                <a:latin typeface="Helvetica Neue Light"/>
              </a:rPr>
              <a:t>and </a:t>
            </a:r>
            <a:r>
              <a:rPr lang="en-US" sz="2000" dirty="0" smtClean="0">
                <a:latin typeface="Helvetica Neue Light"/>
              </a:rPr>
              <a:t>1.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69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C1B76A3-89AD-4FC8-92B6-5785D0F62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850" y="1042944"/>
            <a:ext cx="5157787" cy="592859"/>
          </a:xfrm>
        </p:spPr>
        <p:txBody>
          <a:bodyPr/>
          <a:lstStyle/>
          <a:p>
            <a:pPr algn="ctr"/>
            <a:r>
              <a:rPr lang="en-US" altLang="aa-ET" b="0" dirty="0">
                <a:solidFill>
                  <a:srgbClr val="0070C0"/>
                </a:solidFill>
                <a:latin typeface="Helvetica Neue Light"/>
              </a:rPr>
              <a:t>Hexadecimal to Binary</a:t>
            </a:r>
            <a:endParaRPr lang="aa-ET" b="0" dirty="0">
              <a:solidFill>
                <a:srgbClr val="0070C0"/>
              </a:solidFill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="" xmlns:a16="http://schemas.microsoft.com/office/drawing/2014/main" id="{567383CC-4178-45B6-8903-6659134ACF6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1252095" y="1716203"/>
            <a:ext cx="4945378" cy="368458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aa-ET" sz="2200" dirty="0">
                <a:latin typeface="Helvetica Neue Light"/>
              </a:rPr>
              <a:t>Replace each hex digit with its equivalent 4-bit binary sequence.</a:t>
            </a:r>
          </a:p>
          <a:p>
            <a:pPr eaLnBrk="1" hangingPunct="1"/>
            <a:r>
              <a:rPr lang="en-US" altLang="aa-ET" sz="2200" dirty="0">
                <a:latin typeface="Helvetica Neue Light"/>
              </a:rPr>
              <a:t>Example:</a:t>
            </a:r>
          </a:p>
          <a:p>
            <a:pPr eaLnBrk="1" hangingPunct="1"/>
            <a:endParaRPr lang="en-US" altLang="aa-ET" sz="2400" dirty="0">
              <a:latin typeface="Helvetica Neue Light"/>
            </a:endParaRPr>
          </a:p>
          <a:p>
            <a:pPr eaLnBrk="1" hangingPunct="1"/>
            <a:endParaRPr lang="en-US" altLang="aa-ET" sz="1800" dirty="0"/>
          </a:p>
          <a:p>
            <a:pPr eaLnBrk="1" hangingPunct="1"/>
            <a:endParaRPr lang="en-US" altLang="aa-ET" sz="1800" dirty="0"/>
          </a:p>
          <a:p>
            <a:pPr eaLnBrk="1" hangingPunct="1"/>
            <a:endParaRPr lang="en-US" altLang="aa-ET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720FE0A-ED79-4FA8-BD6E-CA212A23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8771" y="1042944"/>
            <a:ext cx="5183188" cy="592859"/>
          </a:xfrm>
        </p:spPr>
        <p:txBody>
          <a:bodyPr>
            <a:normAutofit/>
          </a:bodyPr>
          <a:lstStyle/>
          <a:p>
            <a:pPr algn="ctr"/>
            <a:r>
              <a:rPr lang="en-US" altLang="aa-ET" b="0" dirty="0">
                <a:solidFill>
                  <a:srgbClr val="0070C0"/>
                </a:solidFill>
                <a:latin typeface="Helvetica Neue Light"/>
              </a:rPr>
              <a:t>Binary to Hexadecimal</a:t>
            </a:r>
            <a:endParaRPr lang="aa-ET" b="0" dirty="0">
              <a:solidFill>
                <a:srgbClr val="0070C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DE6C2C0-177C-48FE-8AD5-07DBAA034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31720" y="1739370"/>
            <a:ext cx="5043055" cy="3684588"/>
          </a:xfrm>
        </p:spPr>
        <p:txBody>
          <a:bodyPr>
            <a:normAutofit/>
          </a:bodyPr>
          <a:lstStyle/>
          <a:p>
            <a:pPr algn="just"/>
            <a:r>
              <a:rPr lang="en-US" altLang="aa-ET" sz="2200" dirty="0">
                <a:latin typeface="Helvetica Neue Light"/>
              </a:rPr>
              <a:t>Make groups of 4 bits, starting from the binary point. </a:t>
            </a:r>
          </a:p>
          <a:p>
            <a:pPr algn="just"/>
            <a:r>
              <a:rPr lang="en-US" altLang="aa-ET" sz="2200" dirty="0">
                <a:latin typeface="Helvetica Neue Light"/>
              </a:rPr>
              <a:t>Add 0s to the ends of the number if needed.</a:t>
            </a:r>
          </a:p>
          <a:p>
            <a:pPr algn="just"/>
            <a:r>
              <a:rPr lang="en-US" altLang="aa-ET" sz="2200" dirty="0">
                <a:latin typeface="Helvetica Neue Light"/>
              </a:rPr>
              <a:t>Convert each bit group to its corresponding hex digit.</a:t>
            </a:r>
          </a:p>
          <a:p>
            <a:r>
              <a:rPr lang="fr-FR" sz="2200" dirty="0">
                <a:latin typeface="Helvetica Neue Light"/>
              </a:rPr>
              <a:t>Example : </a:t>
            </a:r>
            <a:endParaRPr lang="aa-ET" sz="2200" dirty="0">
              <a:latin typeface="Helvetica Neue Light"/>
            </a:endParaRPr>
          </a:p>
        </p:txBody>
      </p:sp>
      <p:sp>
        <p:nvSpPr>
          <p:cNvPr id="33800" name="Slide Number Placeholder 119">
            <a:extLst>
              <a:ext uri="{FF2B5EF4-FFF2-40B4-BE49-F238E27FC236}">
                <a16:creationId xmlns="" xmlns:a16="http://schemas.microsoft.com/office/drawing/2014/main" id="{DC6E1B50-6D4F-43CD-AFBA-B91F40E0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1F2A6E6D-D79D-4207-A421-F4349549FE91}" type="slidenum">
              <a:rPr lang="ar-SA" altLang="aa-ET" b="1">
                <a:solidFill>
                  <a:srgbClr val="FFFFFF"/>
                </a:solidFill>
                <a:latin typeface="Calibri" panose="020F0502020204030204" pitchFamily="34" charset="0"/>
              </a:rPr>
              <a:pPr/>
              <a:t>20</a:t>
            </a:fld>
            <a:endParaRPr lang="en-US" altLang="aa-ET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796" name="Rectangle 4">
            <a:extLst>
              <a:ext uri="{FF2B5EF4-FFF2-40B4-BE49-F238E27FC236}">
                <a16:creationId xmlns="" xmlns:a16="http://schemas.microsoft.com/office/drawing/2014/main" id="{AB2066EC-52CD-487C-B96C-861769D02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135" y="3521119"/>
            <a:ext cx="5227393" cy="70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aa-ET" dirty="0">
                <a:latin typeface="Helvetica Neue Light"/>
              </a:rPr>
              <a:t>261.35</a:t>
            </a:r>
            <a:r>
              <a:rPr lang="en-US" altLang="aa-ET" baseline="-25000" dirty="0">
                <a:latin typeface="Helvetica Neue Light"/>
              </a:rPr>
              <a:t>16</a:t>
            </a:r>
            <a:r>
              <a:rPr lang="en-US" altLang="aa-ET" dirty="0">
                <a:latin typeface="Helvetica Neue Light"/>
              </a:rPr>
              <a:t> 	=	   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2</a:t>
            </a:r>
            <a:r>
              <a:rPr lang="en-US" altLang="aa-ET" dirty="0">
                <a:latin typeface="Helvetica Neue Light"/>
              </a:rPr>
              <a:t>	   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6</a:t>
            </a:r>
            <a:r>
              <a:rPr lang="en-US" altLang="aa-ET" dirty="0">
                <a:latin typeface="Helvetica Neue Light"/>
              </a:rPr>
              <a:t>	   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1</a:t>
            </a:r>
            <a:r>
              <a:rPr lang="en-US" altLang="aa-ET" dirty="0">
                <a:latin typeface="Helvetica Neue Light"/>
              </a:rPr>
              <a:t>	.	  </a:t>
            </a:r>
            <a:r>
              <a:rPr lang="en-US" altLang="aa-ET" dirty="0">
                <a:solidFill>
                  <a:srgbClr val="FF00FF"/>
                </a:solidFill>
                <a:latin typeface="Helvetica Neue Light"/>
              </a:rPr>
              <a:t>3</a:t>
            </a:r>
            <a:r>
              <a:rPr lang="en-US" altLang="aa-ET" dirty="0">
                <a:latin typeface="Helvetica Neue Light"/>
              </a:rPr>
              <a:t>	  </a:t>
            </a:r>
            <a:r>
              <a:rPr lang="en-US" altLang="aa-ET" dirty="0">
                <a:solidFill>
                  <a:srgbClr val="993300"/>
                </a:solidFill>
                <a:latin typeface="Helvetica Neue Light"/>
              </a:rPr>
              <a:t>5</a:t>
            </a:r>
            <a:r>
              <a:rPr lang="en-US" altLang="aa-ET" baseline="-25000" dirty="0">
                <a:latin typeface="Helvetica Neue Light"/>
              </a:rPr>
              <a:t>16</a:t>
            </a:r>
            <a:r>
              <a:rPr lang="en-US" altLang="aa-ET" dirty="0">
                <a:latin typeface="Helvetica Neue Light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altLang="aa-ET" dirty="0">
                <a:latin typeface="Helvetica Neue Light"/>
              </a:rPr>
              <a:t>	=	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0010  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0110</a:t>
            </a:r>
            <a:r>
              <a:rPr lang="en-US" altLang="aa-ET" dirty="0">
                <a:latin typeface="Helvetica Neue Light"/>
              </a:rPr>
              <a:t>	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0001</a:t>
            </a:r>
            <a:r>
              <a:rPr lang="en-US" altLang="aa-ET" dirty="0">
                <a:latin typeface="Helvetica Neue Light"/>
              </a:rPr>
              <a:t>	.	</a:t>
            </a:r>
            <a:r>
              <a:rPr lang="en-US" altLang="aa-ET" dirty="0">
                <a:solidFill>
                  <a:srgbClr val="FF00FF"/>
                </a:solidFill>
                <a:latin typeface="Helvetica Neue Light"/>
              </a:rPr>
              <a:t>0011</a:t>
            </a:r>
            <a:r>
              <a:rPr lang="en-US" altLang="aa-ET" dirty="0">
                <a:latin typeface="Helvetica Neue Light"/>
              </a:rPr>
              <a:t>	</a:t>
            </a:r>
            <a:r>
              <a:rPr lang="en-US" altLang="aa-ET" dirty="0">
                <a:solidFill>
                  <a:srgbClr val="993300"/>
                </a:solidFill>
                <a:latin typeface="Helvetica Neue Light"/>
              </a:rPr>
              <a:t>0101</a:t>
            </a:r>
            <a:r>
              <a:rPr lang="en-US" altLang="aa-ET" baseline="-25000" dirty="0">
                <a:latin typeface="Helvetica Neue Light"/>
              </a:rPr>
              <a:t>2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="" xmlns:a16="http://schemas.microsoft.com/office/drawing/2014/main" id="{DBB1AA04-78AC-4C2C-9F22-1CBFDDBA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721" y="4687902"/>
            <a:ext cx="5460279" cy="70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8988" algn="l"/>
                <a:tab pos="2397125" algn="l"/>
                <a:tab pos="3087688" algn="l"/>
                <a:tab pos="3832225" algn="l"/>
                <a:tab pos="4116388" algn="l"/>
                <a:tab pos="4860925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aa-ET" dirty="0">
                <a:latin typeface="Helvetica Neue Light"/>
              </a:rPr>
              <a:t>10110100.001011</a:t>
            </a:r>
            <a:r>
              <a:rPr lang="en-US" altLang="aa-ET" baseline="-25000" dirty="0">
                <a:latin typeface="Helvetica Neue Light"/>
              </a:rPr>
              <a:t>2</a:t>
            </a:r>
            <a:r>
              <a:rPr lang="en-US" altLang="aa-ET" dirty="0">
                <a:latin typeface="Helvetica Neue Light"/>
              </a:rPr>
              <a:t>	= 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1011 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0100</a:t>
            </a:r>
            <a:r>
              <a:rPr lang="en-US" altLang="aa-ET" dirty="0">
                <a:latin typeface="Helvetica Neue Light"/>
              </a:rPr>
              <a:t>. 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0010 </a:t>
            </a:r>
            <a:r>
              <a:rPr lang="en-US" altLang="aa-ET" dirty="0">
                <a:solidFill>
                  <a:srgbClr val="FF00FF"/>
                </a:solidFill>
                <a:latin typeface="Helvetica Neue Light"/>
              </a:rPr>
              <a:t>1100</a:t>
            </a:r>
            <a:r>
              <a:rPr lang="en-US" altLang="aa-ET" baseline="-25000" dirty="0">
                <a:latin typeface="Helvetica Neue Light"/>
              </a:rPr>
              <a:t>2</a:t>
            </a:r>
            <a:endParaRPr lang="en-US" altLang="aa-ET" dirty="0">
              <a:latin typeface="Helvetica Neue Light"/>
            </a:endParaRPr>
          </a:p>
          <a:p>
            <a:pPr>
              <a:spcBef>
                <a:spcPct val="20000"/>
              </a:spcBef>
            </a:pPr>
            <a:r>
              <a:rPr lang="en-US" altLang="aa-ET" dirty="0">
                <a:latin typeface="Helvetica Neue Light"/>
              </a:rPr>
              <a:t>	=    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B</a:t>
            </a:r>
            <a:r>
              <a:rPr lang="en-US" altLang="aa-ET" dirty="0">
                <a:latin typeface="Helvetica Neue Light"/>
              </a:rPr>
              <a:t>	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4   </a:t>
            </a:r>
            <a:r>
              <a:rPr lang="en-US" altLang="aa-ET" dirty="0">
                <a:latin typeface="Helvetica Neue Light"/>
              </a:rPr>
              <a:t>.    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2	      </a:t>
            </a:r>
            <a:r>
              <a:rPr lang="en-US" altLang="aa-ET" dirty="0">
                <a:solidFill>
                  <a:srgbClr val="FF00FF"/>
                </a:solidFill>
                <a:latin typeface="Helvetica Neue Light"/>
              </a:rPr>
              <a:t>C</a:t>
            </a:r>
            <a:r>
              <a:rPr lang="en-US" altLang="aa-ET" baseline="-25000" dirty="0">
                <a:latin typeface="Helvetica Neue Light"/>
              </a:rPr>
              <a:t>16</a:t>
            </a:r>
          </a:p>
        </p:txBody>
      </p:sp>
      <p:grpSp>
        <p:nvGrpSpPr>
          <p:cNvPr id="33798" name="Group 6">
            <a:extLst>
              <a:ext uri="{FF2B5EF4-FFF2-40B4-BE49-F238E27FC236}">
                <a16:creationId xmlns="" xmlns:a16="http://schemas.microsoft.com/office/drawing/2014/main" id="{A24D827E-50A0-4163-A450-A545D90BBDA5}"/>
              </a:ext>
            </a:extLst>
          </p:cNvPr>
          <p:cNvGrpSpPr>
            <a:grpSpLocks/>
          </p:cNvGrpSpPr>
          <p:nvPr/>
        </p:nvGrpSpPr>
        <p:grpSpPr bwMode="auto">
          <a:xfrm>
            <a:off x="1667833" y="5312213"/>
            <a:ext cx="6274956" cy="1411692"/>
            <a:chOff x="624" y="1152"/>
            <a:chExt cx="4464" cy="1088"/>
          </a:xfrm>
        </p:grpSpPr>
        <p:sp>
          <p:nvSpPr>
            <p:cNvPr id="33802" name="Rectangle 7">
              <a:extLst>
                <a:ext uri="{FF2B5EF4-FFF2-40B4-BE49-F238E27FC236}">
                  <a16:creationId xmlns="" xmlns:a16="http://schemas.microsoft.com/office/drawing/2014/main" id="{04F22A8F-C93C-4BA9-A729-3F6BAE4CD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019"/>
              <a:ext cx="1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03" name="Rectangle 8">
              <a:extLst>
                <a:ext uri="{FF2B5EF4-FFF2-40B4-BE49-F238E27FC236}">
                  <a16:creationId xmlns="" xmlns:a16="http://schemas.microsoft.com/office/drawing/2014/main" id="{8C7202E4-6844-4FF5-838B-E9BEF0704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808"/>
              <a:ext cx="1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04" name="Rectangle 9">
              <a:extLst>
                <a:ext uri="{FF2B5EF4-FFF2-40B4-BE49-F238E27FC236}">
                  <a16:creationId xmlns="" xmlns:a16="http://schemas.microsoft.com/office/drawing/2014/main" id="{8DE9D27A-577A-4364-890A-DD249C71B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587"/>
              <a:ext cx="1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05" name="Rectangle 10">
              <a:extLst>
                <a:ext uri="{FF2B5EF4-FFF2-40B4-BE49-F238E27FC236}">
                  <a16:creationId xmlns="" xmlns:a16="http://schemas.microsoft.com/office/drawing/2014/main" id="{A800A696-C828-435C-B132-46984694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376"/>
              <a:ext cx="1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06" name="Rectangle 11">
              <a:extLst>
                <a:ext uri="{FF2B5EF4-FFF2-40B4-BE49-F238E27FC236}">
                  <a16:creationId xmlns="" xmlns:a16="http://schemas.microsoft.com/office/drawing/2014/main" id="{18BE400C-39C3-4744-958E-0725D7B9F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52"/>
              <a:ext cx="1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 b="1">
                <a:latin typeface="Calibri" panose="020F0502020204030204" pitchFamily="34" charset="0"/>
              </a:endParaRPr>
            </a:p>
          </p:txBody>
        </p:sp>
        <p:sp>
          <p:nvSpPr>
            <p:cNvPr id="33807" name="Rectangle 12">
              <a:extLst>
                <a:ext uri="{FF2B5EF4-FFF2-40B4-BE49-F238E27FC236}">
                  <a16:creationId xmlns="" xmlns:a16="http://schemas.microsoft.com/office/drawing/2014/main" id="{3A16617A-4319-4840-A249-185B5CA9B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19"/>
              <a:ext cx="1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08" name="Rectangle 13">
              <a:extLst>
                <a:ext uri="{FF2B5EF4-FFF2-40B4-BE49-F238E27FC236}">
                  <a16:creationId xmlns="" xmlns:a16="http://schemas.microsoft.com/office/drawing/2014/main" id="{ED9F4022-2DF7-4367-B7B6-5461DBB90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808"/>
              <a:ext cx="1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09" name="Rectangle 14">
              <a:extLst>
                <a:ext uri="{FF2B5EF4-FFF2-40B4-BE49-F238E27FC236}">
                  <a16:creationId xmlns="" xmlns:a16="http://schemas.microsoft.com/office/drawing/2014/main" id="{DA134182-0D55-4CA9-BE1E-ACCAB6DCC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87"/>
              <a:ext cx="1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10" name="Rectangle 15">
              <a:extLst>
                <a:ext uri="{FF2B5EF4-FFF2-40B4-BE49-F238E27FC236}">
                  <a16:creationId xmlns="" xmlns:a16="http://schemas.microsoft.com/office/drawing/2014/main" id="{BA4318FE-1DDA-4CF8-BF9A-6A4ADE7EC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376"/>
              <a:ext cx="1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11" name="Rectangle 16">
              <a:extLst>
                <a:ext uri="{FF2B5EF4-FFF2-40B4-BE49-F238E27FC236}">
                  <a16:creationId xmlns="" xmlns:a16="http://schemas.microsoft.com/office/drawing/2014/main" id="{5A47B0A7-8DA2-4706-8D39-C8433642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152"/>
              <a:ext cx="1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 b="1">
                <a:latin typeface="Calibri" panose="020F0502020204030204" pitchFamily="34" charset="0"/>
              </a:endParaRPr>
            </a:p>
          </p:txBody>
        </p:sp>
        <p:sp>
          <p:nvSpPr>
            <p:cNvPr id="33812" name="Rectangle 17">
              <a:extLst>
                <a:ext uri="{FF2B5EF4-FFF2-40B4-BE49-F238E27FC236}">
                  <a16:creationId xmlns="" xmlns:a16="http://schemas.microsoft.com/office/drawing/2014/main" id="{817DE19A-C08A-43FB-ABD5-B6B7D51C0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019"/>
              <a:ext cx="1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13" name="Rectangle 18">
              <a:extLst>
                <a:ext uri="{FF2B5EF4-FFF2-40B4-BE49-F238E27FC236}">
                  <a16:creationId xmlns="" xmlns:a16="http://schemas.microsoft.com/office/drawing/2014/main" id="{367C967D-EFEB-4309-B502-9EF65FC98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808"/>
              <a:ext cx="1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14" name="Rectangle 19">
              <a:extLst>
                <a:ext uri="{FF2B5EF4-FFF2-40B4-BE49-F238E27FC236}">
                  <a16:creationId xmlns="" xmlns:a16="http://schemas.microsoft.com/office/drawing/2014/main" id="{151EFFFE-968E-4906-80D4-46B8C474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587"/>
              <a:ext cx="19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15" name="Rectangle 20">
              <a:extLst>
                <a:ext uri="{FF2B5EF4-FFF2-40B4-BE49-F238E27FC236}">
                  <a16:creationId xmlns="" xmlns:a16="http://schemas.microsoft.com/office/drawing/2014/main" id="{F2008672-A28D-4BF3-BA6F-EC6383FD3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376"/>
              <a:ext cx="1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>
                <a:latin typeface="Calibri" panose="020F0502020204030204" pitchFamily="34" charset="0"/>
              </a:endParaRPr>
            </a:p>
          </p:txBody>
        </p:sp>
        <p:sp>
          <p:nvSpPr>
            <p:cNvPr id="33816" name="Rectangle 21">
              <a:extLst>
                <a:ext uri="{FF2B5EF4-FFF2-40B4-BE49-F238E27FC236}">
                  <a16:creationId xmlns="" xmlns:a16="http://schemas.microsoft.com/office/drawing/2014/main" id="{94C2556C-B2EC-40BE-BBDB-214BA6527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152"/>
              <a:ext cx="19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endParaRPr lang="en-GB" altLang="aa-ET" sz="1600" b="1">
                <a:latin typeface="Calibri" panose="020F0502020204030204" pitchFamily="34" charset="0"/>
              </a:endParaRPr>
            </a:p>
          </p:txBody>
        </p:sp>
        <p:sp>
          <p:nvSpPr>
            <p:cNvPr id="33817" name="Rectangle 22">
              <a:extLst>
                <a:ext uri="{FF2B5EF4-FFF2-40B4-BE49-F238E27FC236}">
                  <a16:creationId xmlns="" xmlns:a16="http://schemas.microsoft.com/office/drawing/2014/main" id="{18B10566-A694-4896-84BF-3F3F3FE6B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019"/>
              <a:ext cx="5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1111</a:t>
              </a:r>
            </a:p>
          </p:txBody>
        </p:sp>
        <p:sp>
          <p:nvSpPr>
            <p:cNvPr id="33818" name="Rectangle 23">
              <a:extLst>
                <a:ext uri="{FF2B5EF4-FFF2-40B4-BE49-F238E27FC236}">
                  <a16:creationId xmlns="" xmlns:a16="http://schemas.microsoft.com/office/drawing/2014/main" id="{933B1BEF-DC1E-4E98-8C5D-ED5DD5A4F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19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F</a:t>
              </a:r>
            </a:p>
          </p:txBody>
        </p:sp>
        <p:sp>
          <p:nvSpPr>
            <p:cNvPr id="33819" name="Rectangle 24">
              <a:extLst>
                <a:ext uri="{FF2B5EF4-FFF2-40B4-BE49-F238E27FC236}">
                  <a16:creationId xmlns="" xmlns:a16="http://schemas.microsoft.com/office/drawing/2014/main" id="{F1D20276-E55E-4E7F-92BD-08EE9378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19"/>
              <a:ext cx="62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1011</a:t>
              </a:r>
            </a:p>
          </p:txBody>
        </p:sp>
        <p:sp>
          <p:nvSpPr>
            <p:cNvPr id="33820" name="Rectangle 25">
              <a:extLst>
                <a:ext uri="{FF2B5EF4-FFF2-40B4-BE49-F238E27FC236}">
                  <a16:creationId xmlns="" xmlns:a16="http://schemas.microsoft.com/office/drawing/2014/main" id="{D5D0D66C-122E-4F10-8EB8-4389F09DA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019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B</a:t>
              </a:r>
            </a:p>
          </p:txBody>
        </p:sp>
        <p:sp>
          <p:nvSpPr>
            <p:cNvPr id="33821" name="Rectangle 26">
              <a:extLst>
                <a:ext uri="{FF2B5EF4-FFF2-40B4-BE49-F238E27FC236}">
                  <a16:creationId xmlns="" xmlns:a16="http://schemas.microsoft.com/office/drawing/2014/main" id="{421E8E4C-03DF-4036-BA11-497F98A5A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019"/>
              <a:ext cx="5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0111</a:t>
              </a:r>
            </a:p>
          </p:txBody>
        </p:sp>
        <p:sp>
          <p:nvSpPr>
            <p:cNvPr id="33822" name="Rectangle 27">
              <a:extLst>
                <a:ext uri="{FF2B5EF4-FFF2-40B4-BE49-F238E27FC236}">
                  <a16:creationId xmlns="" xmlns:a16="http://schemas.microsoft.com/office/drawing/2014/main" id="{6999BF04-853A-46BA-9F47-4CC7BE827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019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7</a:t>
              </a:r>
            </a:p>
          </p:txBody>
        </p:sp>
        <p:sp>
          <p:nvSpPr>
            <p:cNvPr id="33823" name="Rectangle 28">
              <a:extLst>
                <a:ext uri="{FF2B5EF4-FFF2-40B4-BE49-F238E27FC236}">
                  <a16:creationId xmlns="" xmlns:a16="http://schemas.microsoft.com/office/drawing/2014/main" id="{60B00692-EAC3-4A98-AF19-4D98B2762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019"/>
              <a:ext cx="5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0011</a:t>
              </a:r>
            </a:p>
          </p:txBody>
        </p:sp>
        <p:sp>
          <p:nvSpPr>
            <p:cNvPr id="33824" name="Rectangle 29">
              <a:extLst>
                <a:ext uri="{FF2B5EF4-FFF2-40B4-BE49-F238E27FC236}">
                  <a16:creationId xmlns="" xmlns:a16="http://schemas.microsoft.com/office/drawing/2014/main" id="{F1FB4529-E21F-4AF5-A94D-54638D5CC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019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33825" name="Rectangle 30">
              <a:extLst>
                <a:ext uri="{FF2B5EF4-FFF2-40B4-BE49-F238E27FC236}">
                  <a16:creationId xmlns="" xmlns:a16="http://schemas.microsoft.com/office/drawing/2014/main" id="{F1AB8671-32DE-4BF5-9018-8952242B5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808"/>
              <a:ext cx="5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1110</a:t>
              </a:r>
            </a:p>
          </p:txBody>
        </p:sp>
        <p:sp>
          <p:nvSpPr>
            <p:cNvPr id="33826" name="Rectangle 31">
              <a:extLst>
                <a:ext uri="{FF2B5EF4-FFF2-40B4-BE49-F238E27FC236}">
                  <a16:creationId xmlns="" xmlns:a16="http://schemas.microsoft.com/office/drawing/2014/main" id="{32E5C40E-5D93-49AE-ABB1-43B249A6F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808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33827" name="Rectangle 32">
              <a:extLst>
                <a:ext uri="{FF2B5EF4-FFF2-40B4-BE49-F238E27FC236}">
                  <a16:creationId xmlns="" xmlns:a16="http://schemas.microsoft.com/office/drawing/2014/main" id="{7FBE2AAA-B44D-4D5A-A972-CBA9DCB7B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808"/>
              <a:ext cx="62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1010</a:t>
              </a:r>
            </a:p>
          </p:txBody>
        </p:sp>
        <p:sp>
          <p:nvSpPr>
            <p:cNvPr id="33828" name="Rectangle 33">
              <a:extLst>
                <a:ext uri="{FF2B5EF4-FFF2-40B4-BE49-F238E27FC236}">
                  <a16:creationId xmlns="" xmlns:a16="http://schemas.microsoft.com/office/drawing/2014/main" id="{E9D37418-55FB-4CB0-849B-D0A38E405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808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A</a:t>
              </a:r>
            </a:p>
          </p:txBody>
        </p:sp>
        <p:sp>
          <p:nvSpPr>
            <p:cNvPr id="33829" name="Rectangle 34">
              <a:extLst>
                <a:ext uri="{FF2B5EF4-FFF2-40B4-BE49-F238E27FC236}">
                  <a16:creationId xmlns="" xmlns:a16="http://schemas.microsoft.com/office/drawing/2014/main" id="{0FEFB09E-2A2E-46D4-AD6F-8FFEE16C9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808"/>
              <a:ext cx="5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0110</a:t>
              </a:r>
            </a:p>
          </p:txBody>
        </p:sp>
        <p:sp>
          <p:nvSpPr>
            <p:cNvPr id="33830" name="Rectangle 35">
              <a:extLst>
                <a:ext uri="{FF2B5EF4-FFF2-40B4-BE49-F238E27FC236}">
                  <a16:creationId xmlns="" xmlns:a16="http://schemas.microsoft.com/office/drawing/2014/main" id="{B05F352D-7BAC-4810-B5EF-5AD67BA51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808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33831" name="Rectangle 36">
              <a:extLst>
                <a:ext uri="{FF2B5EF4-FFF2-40B4-BE49-F238E27FC236}">
                  <a16:creationId xmlns="" xmlns:a16="http://schemas.microsoft.com/office/drawing/2014/main" id="{845EEEB1-89D6-4275-8ADB-4E4A9C3F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08"/>
              <a:ext cx="5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0010</a:t>
              </a:r>
            </a:p>
          </p:txBody>
        </p:sp>
        <p:sp>
          <p:nvSpPr>
            <p:cNvPr id="33832" name="Rectangle 37">
              <a:extLst>
                <a:ext uri="{FF2B5EF4-FFF2-40B4-BE49-F238E27FC236}">
                  <a16:creationId xmlns="" xmlns:a16="http://schemas.microsoft.com/office/drawing/2014/main" id="{DCA459C5-2E71-4153-8426-D591AA9B4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08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33833" name="Rectangle 38">
              <a:extLst>
                <a:ext uri="{FF2B5EF4-FFF2-40B4-BE49-F238E27FC236}">
                  <a16:creationId xmlns="" xmlns:a16="http://schemas.microsoft.com/office/drawing/2014/main" id="{ECF42CDB-1552-4626-A71E-A238EA942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587"/>
              <a:ext cx="5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1101</a:t>
              </a:r>
            </a:p>
          </p:txBody>
        </p:sp>
        <p:sp>
          <p:nvSpPr>
            <p:cNvPr id="33834" name="Rectangle 39">
              <a:extLst>
                <a:ext uri="{FF2B5EF4-FFF2-40B4-BE49-F238E27FC236}">
                  <a16:creationId xmlns="" xmlns:a16="http://schemas.microsoft.com/office/drawing/2014/main" id="{A64AAD45-7047-461B-ACF4-C29ED10FC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587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D</a:t>
              </a:r>
            </a:p>
          </p:txBody>
        </p:sp>
        <p:sp>
          <p:nvSpPr>
            <p:cNvPr id="33835" name="Rectangle 40">
              <a:extLst>
                <a:ext uri="{FF2B5EF4-FFF2-40B4-BE49-F238E27FC236}">
                  <a16:creationId xmlns="" xmlns:a16="http://schemas.microsoft.com/office/drawing/2014/main" id="{ECA674CA-F029-4E3F-ABED-8A20A4DA6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587"/>
              <a:ext cx="62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1001</a:t>
              </a:r>
            </a:p>
          </p:txBody>
        </p:sp>
        <p:sp>
          <p:nvSpPr>
            <p:cNvPr id="33836" name="Rectangle 41">
              <a:extLst>
                <a:ext uri="{FF2B5EF4-FFF2-40B4-BE49-F238E27FC236}">
                  <a16:creationId xmlns="" xmlns:a16="http://schemas.microsoft.com/office/drawing/2014/main" id="{C34012EA-8C17-4C60-AC30-7767AF5E9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587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9</a:t>
              </a:r>
            </a:p>
          </p:txBody>
        </p:sp>
        <p:sp>
          <p:nvSpPr>
            <p:cNvPr id="33837" name="Rectangle 42">
              <a:extLst>
                <a:ext uri="{FF2B5EF4-FFF2-40B4-BE49-F238E27FC236}">
                  <a16:creationId xmlns="" xmlns:a16="http://schemas.microsoft.com/office/drawing/2014/main" id="{14D952A6-8536-4EB0-8161-140EFB3A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587"/>
              <a:ext cx="5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0101</a:t>
              </a:r>
            </a:p>
          </p:txBody>
        </p:sp>
        <p:sp>
          <p:nvSpPr>
            <p:cNvPr id="33838" name="Rectangle 43">
              <a:extLst>
                <a:ext uri="{FF2B5EF4-FFF2-40B4-BE49-F238E27FC236}">
                  <a16:creationId xmlns="" xmlns:a16="http://schemas.microsoft.com/office/drawing/2014/main" id="{B0C1D57E-7959-4AE0-9FC0-4D391F95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7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33839" name="Rectangle 44">
              <a:extLst>
                <a:ext uri="{FF2B5EF4-FFF2-40B4-BE49-F238E27FC236}">
                  <a16:creationId xmlns="" xmlns:a16="http://schemas.microsoft.com/office/drawing/2014/main" id="{966DF400-2E79-4D54-B30B-B9328063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587"/>
              <a:ext cx="57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0001</a:t>
              </a:r>
            </a:p>
          </p:txBody>
        </p:sp>
        <p:sp>
          <p:nvSpPr>
            <p:cNvPr id="33840" name="Rectangle 45">
              <a:extLst>
                <a:ext uri="{FF2B5EF4-FFF2-40B4-BE49-F238E27FC236}">
                  <a16:creationId xmlns="" xmlns:a16="http://schemas.microsoft.com/office/drawing/2014/main" id="{70A237D2-4878-4D2D-B941-31E27028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587"/>
              <a:ext cx="38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33841" name="Rectangle 46">
              <a:extLst>
                <a:ext uri="{FF2B5EF4-FFF2-40B4-BE49-F238E27FC236}">
                  <a16:creationId xmlns="" xmlns:a16="http://schemas.microsoft.com/office/drawing/2014/main" id="{2834E55A-A0EE-4ADE-B0C3-FECFFB854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376"/>
              <a:ext cx="5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1100</a:t>
              </a:r>
            </a:p>
          </p:txBody>
        </p:sp>
        <p:sp>
          <p:nvSpPr>
            <p:cNvPr id="33842" name="Rectangle 47">
              <a:extLst>
                <a:ext uri="{FF2B5EF4-FFF2-40B4-BE49-F238E27FC236}">
                  <a16:creationId xmlns="" xmlns:a16="http://schemas.microsoft.com/office/drawing/2014/main" id="{E421305F-B9CC-4233-8F63-8385E981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376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C</a:t>
              </a:r>
            </a:p>
          </p:txBody>
        </p:sp>
        <p:sp>
          <p:nvSpPr>
            <p:cNvPr id="33843" name="Rectangle 48">
              <a:extLst>
                <a:ext uri="{FF2B5EF4-FFF2-40B4-BE49-F238E27FC236}">
                  <a16:creationId xmlns="" xmlns:a16="http://schemas.microsoft.com/office/drawing/2014/main" id="{6D23188F-C657-4FE7-92E0-9B22B692F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376"/>
              <a:ext cx="62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1000</a:t>
              </a:r>
            </a:p>
          </p:txBody>
        </p:sp>
        <p:sp>
          <p:nvSpPr>
            <p:cNvPr id="33844" name="Rectangle 49">
              <a:extLst>
                <a:ext uri="{FF2B5EF4-FFF2-40B4-BE49-F238E27FC236}">
                  <a16:creationId xmlns="" xmlns:a16="http://schemas.microsoft.com/office/drawing/2014/main" id="{01D64BAC-2845-4628-BA8D-7F78347C8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376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8</a:t>
              </a:r>
            </a:p>
          </p:txBody>
        </p:sp>
        <p:sp>
          <p:nvSpPr>
            <p:cNvPr id="33845" name="Rectangle 50">
              <a:extLst>
                <a:ext uri="{FF2B5EF4-FFF2-40B4-BE49-F238E27FC236}">
                  <a16:creationId xmlns="" xmlns:a16="http://schemas.microsoft.com/office/drawing/2014/main" id="{879D2BAE-EF72-42A8-81FC-75CFB6650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376"/>
              <a:ext cx="5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0100</a:t>
              </a:r>
            </a:p>
          </p:txBody>
        </p:sp>
        <p:sp>
          <p:nvSpPr>
            <p:cNvPr id="33846" name="Rectangle 51">
              <a:extLst>
                <a:ext uri="{FF2B5EF4-FFF2-40B4-BE49-F238E27FC236}">
                  <a16:creationId xmlns="" xmlns:a16="http://schemas.microsoft.com/office/drawing/2014/main" id="{9870A32A-F960-441D-B611-83B543EA1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376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33847" name="Rectangle 52">
              <a:extLst>
                <a:ext uri="{FF2B5EF4-FFF2-40B4-BE49-F238E27FC236}">
                  <a16:creationId xmlns="" xmlns:a16="http://schemas.microsoft.com/office/drawing/2014/main" id="{56004C3C-4264-4A56-8983-43F49E939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376"/>
              <a:ext cx="57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0000</a:t>
              </a:r>
            </a:p>
          </p:txBody>
        </p:sp>
        <p:sp>
          <p:nvSpPr>
            <p:cNvPr id="33848" name="Rectangle 53">
              <a:extLst>
                <a:ext uri="{FF2B5EF4-FFF2-40B4-BE49-F238E27FC236}">
                  <a16:creationId xmlns="" xmlns:a16="http://schemas.microsoft.com/office/drawing/2014/main" id="{33F5B46B-89EA-45C1-824F-BDEE32BFB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376"/>
              <a:ext cx="38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33849" name="Rectangle 54">
              <a:extLst>
                <a:ext uri="{FF2B5EF4-FFF2-40B4-BE49-F238E27FC236}">
                  <a16:creationId xmlns="" xmlns:a16="http://schemas.microsoft.com/office/drawing/2014/main" id="{2A2F6C11-30CA-4B4B-9357-C8A30125B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152"/>
              <a:ext cx="576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Binary</a:t>
              </a:r>
            </a:p>
          </p:txBody>
        </p:sp>
        <p:sp>
          <p:nvSpPr>
            <p:cNvPr id="33850" name="Rectangle 55">
              <a:extLst>
                <a:ext uri="{FF2B5EF4-FFF2-40B4-BE49-F238E27FC236}">
                  <a16:creationId xmlns="" xmlns:a16="http://schemas.microsoft.com/office/drawing/2014/main" id="{6345D4EB-A526-453E-B285-2DC71FA49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152"/>
              <a:ext cx="384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Hex</a:t>
              </a:r>
            </a:p>
          </p:txBody>
        </p:sp>
        <p:sp>
          <p:nvSpPr>
            <p:cNvPr id="33851" name="Rectangle 56">
              <a:extLst>
                <a:ext uri="{FF2B5EF4-FFF2-40B4-BE49-F238E27FC236}">
                  <a16:creationId xmlns="" xmlns:a16="http://schemas.microsoft.com/office/drawing/2014/main" id="{2F46D923-ED79-43F4-B071-C4433A09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152"/>
              <a:ext cx="624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Binary</a:t>
              </a:r>
            </a:p>
          </p:txBody>
        </p:sp>
        <p:sp>
          <p:nvSpPr>
            <p:cNvPr id="33852" name="Rectangle 57">
              <a:extLst>
                <a:ext uri="{FF2B5EF4-FFF2-40B4-BE49-F238E27FC236}">
                  <a16:creationId xmlns="" xmlns:a16="http://schemas.microsoft.com/office/drawing/2014/main" id="{ECD859E0-7BDD-4E5A-914B-A6A60F836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152"/>
              <a:ext cx="384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Hex</a:t>
              </a:r>
            </a:p>
          </p:txBody>
        </p:sp>
        <p:sp>
          <p:nvSpPr>
            <p:cNvPr id="33853" name="Rectangle 58">
              <a:extLst>
                <a:ext uri="{FF2B5EF4-FFF2-40B4-BE49-F238E27FC236}">
                  <a16:creationId xmlns="" xmlns:a16="http://schemas.microsoft.com/office/drawing/2014/main" id="{758192A6-5FA9-48EC-B119-E97142288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152"/>
              <a:ext cx="576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Binary</a:t>
              </a:r>
            </a:p>
          </p:txBody>
        </p:sp>
        <p:sp>
          <p:nvSpPr>
            <p:cNvPr id="33854" name="Rectangle 59">
              <a:extLst>
                <a:ext uri="{FF2B5EF4-FFF2-40B4-BE49-F238E27FC236}">
                  <a16:creationId xmlns="" xmlns:a16="http://schemas.microsoft.com/office/drawing/2014/main" id="{C2CACCB2-D519-44F6-938A-29264E35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52"/>
              <a:ext cx="384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Hex</a:t>
              </a:r>
            </a:p>
          </p:txBody>
        </p:sp>
        <p:sp>
          <p:nvSpPr>
            <p:cNvPr id="33855" name="Rectangle 60">
              <a:extLst>
                <a:ext uri="{FF2B5EF4-FFF2-40B4-BE49-F238E27FC236}">
                  <a16:creationId xmlns="" xmlns:a16="http://schemas.microsoft.com/office/drawing/2014/main" id="{13243161-2663-40AF-BB83-A0817FE8D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152"/>
              <a:ext cx="576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 dirty="0">
                  <a:latin typeface="Calibri" panose="020F0502020204030204" pitchFamily="34" charset="0"/>
                </a:rPr>
                <a:t>Binary</a:t>
              </a:r>
            </a:p>
          </p:txBody>
        </p:sp>
        <p:sp>
          <p:nvSpPr>
            <p:cNvPr id="33856" name="Rectangle 61">
              <a:extLst>
                <a:ext uri="{FF2B5EF4-FFF2-40B4-BE49-F238E27FC236}">
                  <a16:creationId xmlns="" xmlns:a16="http://schemas.microsoft.com/office/drawing/2014/main" id="{41885EB7-CCF5-4DCD-B652-98DD8D031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152"/>
              <a:ext cx="384" cy="22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20000"/>
                </a:spcBef>
                <a:buSzPct val="125000"/>
              </a:pPr>
              <a:r>
                <a:rPr lang="en-US" altLang="aa-ET" sz="1600" b="1">
                  <a:latin typeface="Calibri" panose="020F0502020204030204" pitchFamily="34" charset="0"/>
                </a:rPr>
                <a:t>Hex</a:t>
              </a:r>
            </a:p>
          </p:txBody>
        </p:sp>
        <p:sp>
          <p:nvSpPr>
            <p:cNvPr id="33857" name="Line 62">
              <a:extLst>
                <a:ext uri="{FF2B5EF4-FFF2-40B4-BE49-F238E27FC236}">
                  <a16:creationId xmlns="" xmlns:a16="http://schemas.microsoft.com/office/drawing/2014/main" id="{DC2EEC2C-EFEE-49CA-B298-837EDE9FD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15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58" name="Line 63">
              <a:extLst>
                <a:ext uri="{FF2B5EF4-FFF2-40B4-BE49-F238E27FC236}">
                  <a16:creationId xmlns="" xmlns:a16="http://schemas.microsoft.com/office/drawing/2014/main" id="{F3E853D0-05F6-41F9-9D92-A96F300A6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376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59" name="Line 64">
              <a:extLst>
                <a:ext uri="{FF2B5EF4-FFF2-40B4-BE49-F238E27FC236}">
                  <a16:creationId xmlns="" xmlns:a16="http://schemas.microsoft.com/office/drawing/2014/main" id="{D6EE6D3E-D43F-4FC8-8A1A-242198BCB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587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0" name="Line 65">
              <a:extLst>
                <a:ext uri="{FF2B5EF4-FFF2-40B4-BE49-F238E27FC236}">
                  <a16:creationId xmlns="" xmlns:a16="http://schemas.microsoft.com/office/drawing/2014/main" id="{4970C65F-C6F2-4C07-9870-1FC672121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808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1" name="Line 66">
              <a:extLst>
                <a:ext uri="{FF2B5EF4-FFF2-40B4-BE49-F238E27FC236}">
                  <a16:creationId xmlns="" xmlns:a16="http://schemas.microsoft.com/office/drawing/2014/main" id="{308EBF3F-4360-45D2-8D8F-7AA27D786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019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2" name="Line 67">
              <a:extLst>
                <a:ext uri="{FF2B5EF4-FFF2-40B4-BE49-F238E27FC236}">
                  <a16:creationId xmlns="" xmlns:a16="http://schemas.microsoft.com/office/drawing/2014/main" id="{A69B684A-95D4-422C-9D15-B3B8D1CFD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240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3" name="Line 68">
              <a:extLst>
                <a:ext uri="{FF2B5EF4-FFF2-40B4-BE49-F238E27FC236}">
                  <a16:creationId xmlns="" xmlns:a16="http://schemas.microsoft.com/office/drawing/2014/main" id="{9768D69F-AD8B-4FE4-8842-185947C1C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4" name="Line 69">
              <a:extLst>
                <a:ext uri="{FF2B5EF4-FFF2-40B4-BE49-F238E27FC236}">
                  <a16:creationId xmlns="" xmlns:a16="http://schemas.microsoft.com/office/drawing/2014/main" id="{6DBC0BAB-6B60-4F12-81AE-7A5D667DE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152"/>
              <a:ext cx="0" cy="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5" name="Line 70">
              <a:extLst>
                <a:ext uri="{FF2B5EF4-FFF2-40B4-BE49-F238E27FC236}">
                  <a16:creationId xmlns="" xmlns:a16="http://schemas.microsoft.com/office/drawing/2014/main" id="{0D7B25BE-433C-4FC4-961A-7218C9AAB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6" name="Line 71">
              <a:extLst>
                <a:ext uri="{FF2B5EF4-FFF2-40B4-BE49-F238E27FC236}">
                  <a16:creationId xmlns="" xmlns:a16="http://schemas.microsoft.com/office/drawing/2014/main" id="{D802C9C1-8288-4EDE-BE9C-A291DADC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152"/>
              <a:ext cx="0" cy="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7" name="Line 72">
              <a:extLst>
                <a:ext uri="{FF2B5EF4-FFF2-40B4-BE49-F238E27FC236}">
                  <a16:creationId xmlns="" xmlns:a16="http://schemas.microsoft.com/office/drawing/2014/main" id="{9E87DB12-C6CA-4C68-9BCD-8689C5F07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8" name="Line 73">
              <a:extLst>
                <a:ext uri="{FF2B5EF4-FFF2-40B4-BE49-F238E27FC236}">
                  <a16:creationId xmlns="" xmlns:a16="http://schemas.microsoft.com/office/drawing/2014/main" id="{FE7DEA00-AF34-4D4B-8B67-907535FEB0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152"/>
              <a:ext cx="0" cy="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69" name="Line 74">
              <a:extLst>
                <a:ext uri="{FF2B5EF4-FFF2-40B4-BE49-F238E27FC236}">
                  <a16:creationId xmlns="" xmlns:a16="http://schemas.microsoft.com/office/drawing/2014/main" id="{21BADD02-9701-45FA-85C3-4E8296B8E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0" name="Line 75">
              <a:extLst>
                <a:ext uri="{FF2B5EF4-FFF2-40B4-BE49-F238E27FC236}">
                  <a16:creationId xmlns="" xmlns:a16="http://schemas.microsoft.com/office/drawing/2014/main" id="{1F6F0C7B-36EC-4C21-B7B7-CFA95C7A5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152"/>
              <a:ext cx="0" cy="10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1" name="Line 76">
              <a:extLst>
                <a:ext uri="{FF2B5EF4-FFF2-40B4-BE49-F238E27FC236}">
                  <a16:creationId xmlns="" xmlns:a16="http://schemas.microsoft.com/office/drawing/2014/main" id="{EF3BF3E8-D623-4924-A502-CFB421661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2" name="Line 77">
              <a:extLst>
                <a:ext uri="{FF2B5EF4-FFF2-40B4-BE49-F238E27FC236}">
                  <a16:creationId xmlns="" xmlns:a16="http://schemas.microsoft.com/office/drawing/2014/main" id="{7CBF4560-DF13-4CAC-8CDF-8E66F19A4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3" name="Line 78">
              <a:extLst>
                <a:ext uri="{FF2B5EF4-FFF2-40B4-BE49-F238E27FC236}">
                  <a16:creationId xmlns="" xmlns:a16="http://schemas.microsoft.com/office/drawing/2014/main" id="{462F37F4-37D2-4FAF-84A2-6C44280A7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4" name="Line 79">
              <a:extLst>
                <a:ext uri="{FF2B5EF4-FFF2-40B4-BE49-F238E27FC236}">
                  <a16:creationId xmlns="" xmlns:a16="http://schemas.microsoft.com/office/drawing/2014/main" id="{E86C4C4B-465F-4364-BD64-134643069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152"/>
              <a:ext cx="0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5" name="Line 80">
              <a:extLst>
                <a:ext uri="{FF2B5EF4-FFF2-40B4-BE49-F238E27FC236}">
                  <a16:creationId xmlns="" xmlns:a16="http://schemas.microsoft.com/office/drawing/2014/main" id="{6B442CE7-7ABA-4336-9DEC-9BC4B42A5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152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6" name="Line 81">
              <a:extLst>
                <a:ext uri="{FF2B5EF4-FFF2-40B4-BE49-F238E27FC236}">
                  <a16:creationId xmlns="" xmlns:a16="http://schemas.microsoft.com/office/drawing/2014/main" id="{EF664C5A-E4E3-45AC-9626-F002D7A46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15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7" name="Line 82">
              <a:extLst>
                <a:ext uri="{FF2B5EF4-FFF2-40B4-BE49-F238E27FC236}">
                  <a16:creationId xmlns="" xmlns:a16="http://schemas.microsoft.com/office/drawing/2014/main" id="{C821FFE3-BEDB-4458-9E28-4A8D4B47B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376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8" name="Line 83">
              <a:extLst>
                <a:ext uri="{FF2B5EF4-FFF2-40B4-BE49-F238E27FC236}">
                  <a16:creationId xmlns="" xmlns:a16="http://schemas.microsoft.com/office/drawing/2014/main" id="{C6E1CF36-01D6-4C37-940B-49DA660B2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376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79" name="Line 84">
              <a:extLst>
                <a:ext uri="{FF2B5EF4-FFF2-40B4-BE49-F238E27FC236}">
                  <a16:creationId xmlns="" xmlns:a16="http://schemas.microsoft.com/office/drawing/2014/main" id="{1E7AEB35-8994-486F-B132-E2486BF2E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587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0" name="Line 85">
              <a:extLst>
                <a:ext uri="{FF2B5EF4-FFF2-40B4-BE49-F238E27FC236}">
                  <a16:creationId xmlns="" xmlns:a16="http://schemas.microsoft.com/office/drawing/2014/main" id="{7154D092-4E79-4041-86C0-80779C018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587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1" name="Line 86">
              <a:extLst>
                <a:ext uri="{FF2B5EF4-FFF2-40B4-BE49-F238E27FC236}">
                  <a16:creationId xmlns="" xmlns:a16="http://schemas.microsoft.com/office/drawing/2014/main" id="{AF34F628-668D-4CFD-A0CF-58D02A2CB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808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2" name="Line 87">
              <a:extLst>
                <a:ext uri="{FF2B5EF4-FFF2-40B4-BE49-F238E27FC236}">
                  <a16:creationId xmlns="" xmlns:a16="http://schemas.microsoft.com/office/drawing/2014/main" id="{1BA25EB8-0844-47DD-A292-2CFFD2956B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8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3" name="Line 88">
              <a:extLst>
                <a:ext uri="{FF2B5EF4-FFF2-40B4-BE49-F238E27FC236}">
                  <a16:creationId xmlns="" xmlns:a16="http://schemas.microsoft.com/office/drawing/2014/main" id="{8C95544A-697F-4C80-8900-A993D1C43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19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4" name="Line 89">
              <a:extLst>
                <a:ext uri="{FF2B5EF4-FFF2-40B4-BE49-F238E27FC236}">
                  <a16:creationId xmlns="" xmlns:a16="http://schemas.microsoft.com/office/drawing/2014/main" id="{429D02AD-4B98-485B-82B5-4F2CDE5370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19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5" name="Line 90">
              <a:extLst>
                <a:ext uri="{FF2B5EF4-FFF2-40B4-BE49-F238E27FC236}">
                  <a16:creationId xmlns="" xmlns:a16="http://schemas.microsoft.com/office/drawing/2014/main" id="{20C50F35-8E1F-48F6-8038-F36DE34E1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240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6" name="Line 91">
              <a:extLst>
                <a:ext uri="{FF2B5EF4-FFF2-40B4-BE49-F238E27FC236}">
                  <a16:creationId xmlns="" xmlns:a16="http://schemas.microsoft.com/office/drawing/2014/main" id="{02E96F03-EF86-4654-BC02-FC1E3B21A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240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7" name="Line 92">
              <a:extLst>
                <a:ext uri="{FF2B5EF4-FFF2-40B4-BE49-F238E27FC236}">
                  <a16:creationId xmlns="" xmlns:a16="http://schemas.microsoft.com/office/drawing/2014/main" id="{74DE9C98-6680-484A-B4C5-B74AB9A52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240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8" name="Line 93">
              <a:extLst>
                <a:ext uri="{FF2B5EF4-FFF2-40B4-BE49-F238E27FC236}">
                  <a16:creationId xmlns="" xmlns:a16="http://schemas.microsoft.com/office/drawing/2014/main" id="{FB3A94FC-0623-49D4-AA9C-9CEBC692D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40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89" name="Line 94">
              <a:extLst>
                <a:ext uri="{FF2B5EF4-FFF2-40B4-BE49-F238E27FC236}">
                  <a16:creationId xmlns="" xmlns:a16="http://schemas.microsoft.com/office/drawing/2014/main" id="{03B1817A-0219-484F-B339-7D05BD440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019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0" name="Line 95">
              <a:extLst>
                <a:ext uri="{FF2B5EF4-FFF2-40B4-BE49-F238E27FC236}">
                  <a16:creationId xmlns="" xmlns:a16="http://schemas.microsoft.com/office/drawing/2014/main" id="{413A8CDA-5654-4D38-A08F-627AC3ACB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019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1" name="Line 96">
              <a:extLst>
                <a:ext uri="{FF2B5EF4-FFF2-40B4-BE49-F238E27FC236}">
                  <a16:creationId xmlns="" xmlns:a16="http://schemas.microsoft.com/office/drawing/2014/main" id="{D229212D-05D1-4529-89E8-C24430073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808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2" name="Line 97">
              <a:extLst>
                <a:ext uri="{FF2B5EF4-FFF2-40B4-BE49-F238E27FC236}">
                  <a16:creationId xmlns="" xmlns:a16="http://schemas.microsoft.com/office/drawing/2014/main" id="{7D84B443-9117-4204-939F-096757BF5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808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3" name="Line 98">
              <a:extLst>
                <a:ext uri="{FF2B5EF4-FFF2-40B4-BE49-F238E27FC236}">
                  <a16:creationId xmlns="" xmlns:a16="http://schemas.microsoft.com/office/drawing/2014/main" id="{CADB2DAC-B807-42B8-8C99-B3A505AE5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587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4" name="Line 99">
              <a:extLst>
                <a:ext uri="{FF2B5EF4-FFF2-40B4-BE49-F238E27FC236}">
                  <a16:creationId xmlns="" xmlns:a16="http://schemas.microsoft.com/office/drawing/2014/main" id="{47431623-FA52-454C-ADEE-B6CBA823D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587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5" name="Line 100">
              <a:extLst>
                <a:ext uri="{FF2B5EF4-FFF2-40B4-BE49-F238E27FC236}">
                  <a16:creationId xmlns="" xmlns:a16="http://schemas.microsoft.com/office/drawing/2014/main" id="{E964D135-E4FE-4253-ABE7-C6C43E375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376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6" name="Line 101">
              <a:extLst>
                <a:ext uri="{FF2B5EF4-FFF2-40B4-BE49-F238E27FC236}">
                  <a16:creationId xmlns="" xmlns:a16="http://schemas.microsoft.com/office/drawing/2014/main" id="{B3B469B6-030A-4ADC-BF17-AF20DCC93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376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7" name="Line 102">
              <a:extLst>
                <a:ext uri="{FF2B5EF4-FFF2-40B4-BE49-F238E27FC236}">
                  <a16:creationId xmlns="" xmlns:a16="http://schemas.microsoft.com/office/drawing/2014/main" id="{EFAA041C-F27A-477F-88BA-7C26AC0A0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152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8" name="Line 103">
              <a:extLst>
                <a:ext uri="{FF2B5EF4-FFF2-40B4-BE49-F238E27FC236}">
                  <a16:creationId xmlns="" xmlns:a16="http://schemas.microsoft.com/office/drawing/2014/main" id="{75CE2AFD-EF30-4B79-B98D-68A45DCBE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152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899" name="Line 104">
              <a:extLst>
                <a:ext uri="{FF2B5EF4-FFF2-40B4-BE49-F238E27FC236}">
                  <a16:creationId xmlns="" xmlns:a16="http://schemas.microsoft.com/office/drawing/2014/main" id="{D364254C-61F2-4393-9220-954023E6D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152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0" name="Line 105">
              <a:extLst>
                <a:ext uri="{FF2B5EF4-FFF2-40B4-BE49-F238E27FC236}">
                  <a16:creationId xmlns="" xmlns:a16="http://schemas.microsoft.com/office/drawing/2014/main" id="{8C894C32-CDAA-4863-AA11-281553D78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15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1" name="Line 106">
              <a:extLst>
                <a:ext uri="{FF2B5EF4-FFF2-40B4-BE49-F238E27FC236}">
                  <a16:creationId xmlns="" xmlns:a16="http://schemas.microsoft.com/office/drawing/2014/main" id="{EC095730-3BC0-4BE6-9243-13407144B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376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2" name="Line 107">
              <a:extLst>
                <a:ext uri="{FF2B5EF4-FFF2-40B4-BE49-F238E27FC236}">
                  <a16:creationId xmlns="" xmlns:a16="http://schemas.microsoft.com/office/drawing/2014/main" id="{9CA13B85-FC14-481A-9FDE-F72C18CB1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376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3" name="Line 108">
              <a:extLst>
                <a:ext uri="{FF2B5EF4-FFF2-40B4-BE49-F238E27FC236}">
                  <a16:creationId xmlns="" xmlns:a16="http://schemas.microsoft.com/office/drawing/2014/main" id="{3A05A42D-73E6-4DD5-826A-2ED660C6E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87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4" name="Line 109">
              <a:extLst>
                <a:ext uri="{FF2B5EF4-FFF2-40B4-BE49-F238E27FC236}">
                  <a16:creationId xmlns="" xmlns:a16="http://schemas.microsoft.com/office/drawing/2014/main" id="{657E63AD-C02F-4722-ACF1-9A11376D3E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587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5" name="Line 110">
              <a:extLst>
                <a:ext uri="{FF2B5EF4-FFF2-40B4-BE49-F238E27FC236}">
                  <a16:creationId xmlns="" xmlns:a16="http://schemas.microsoft.com/office/drawing/2014/main" id="{17B752FB-AE26-482C-A12B-6051D30FE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808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6" name="Line 111">
              <a:extLst>
                <a:ext uri="{FF2B5EF4-FFF2-40B4-BE49-F238E27FC236}">
                  <a16:creationId xmlns="" xmlns:a16="http://schemas.microsoft.com/office/drawing/2014/main" id="{E3D6A4E8-ABE9-442A-A5E2-D9C2FD83B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808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7" name="Line 112">
              <a:extLst>
                <a:ext uri="{FF2B5EF4-FFF2-40B4-BE49-F238E27FC236}">
                  <a16:creationId xmlns="" xmlns:a16="http://schemas.microsoft.com/office/drawing/2014/main" id="{DA76EAD0-D93A-49E2-AE72-7070E30D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019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8" name="Line 113">
              <a:extLst>
                <a:ext uri="{FF2B5EF4-FFF2-40B4-BE49-F238E27FC236}">
                  <a16:creationId xmlns="" xmlns:a16="http://schemas.microsoft.com/office/drawing/2014/main" id="{73129288-0B7A-483E-9143-6C79C3FA0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019"/>
              <a:ext cx="9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09" name="Line 114">
              <a:extLst>
                <a:ext uri="{FF2B5EF4-FFF2-40B4-BE49-F238E27FC236}">
                  <a16:creationId xmlns="" xmlns:a16="http://schemas.microsoft.com/office/drawing/2014/main" id="{E0F0F89D-F2A5-4AE7-B987-572A4A619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240"/>
              <a:ext cx="1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  <p:sp>
          <p:nvSpPr>
            <p:cNvPr id="33910" name="Line 115">
              <a:extLst>
                <a:ext uri="{FF2B5EF4-FFF2-40B4-BE49-F238E27FC236}">
                  <a16:creationId xmlns="" xmlns:a16="http://schemas.microsoft.com/office/drawing/2014/main" id="{265A28CB-F5E1-4F13-B6C5-382564BBC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240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/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1934564" y="390489"/>
            <a:ext cx="6391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and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Hex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conversions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43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0A987278-EBCA-A059-3E58-298A6681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0" y="2321987"/>
            <a:ext cx="8915399" cy="1468800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4800" b="1" dirty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4800" b="1" dirty="0" err="1">
                <a:solidFill>
                  <a:srgbClr val="002060"/>
                </a:solidFill>
                <a:latin typeface="Helvetica Neue Light"/>
              </a:rPr>
              <a:t>arithmetic</a:t>
            </a:r>
            <a:endParaRPr lang="aa-ET" sz="4800" b="1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13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AutoShape 179">
            <a:extLst>
              <a:ext uri="{FF2B5EF4-FFF2-40B4-BE49-F238E27FC236}">
                <a16:creationId xmlns="" xmlns:a16="http://schemas.microsoft.com/office/drawing/2014/main" id="{9F0855A9-E1CB-46EF-91F3-8ECD15E22A6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>
            <a:off x="8741238" y="4323993"/>
            <a:ext cx="1872000" cy="360000"/>
          </a:xfrm>
          <a:prstGeom prst="curvedConnector5">
            <a:avLst>
              <a:gd name="adj1" fmla="val -7943"/>
              <a:gd name="adj2" fmla="val 59572"/>
              <a:gd name="adj3" fmla="val 109493"/>
            </a:avLst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4" name="Group 220">
            <a:extLst>
              <a:ext uri="{FF2B5EF4-FFF2-40B4-BE49-F238E27FC236}">
                <a16:creationId xmlns="" xmlns:a16="http://schemas.microsoft.com/office/drawing/2014/main" id="{67632D14-FD6F-4090-ACA9-2BD3D8316A9E}"/>
              </a:ext>
            </a:extLst>
          </p:cNvPr>
          <p:cNvGrpSpPr>
            <a:grpSpLocks/>
          </p:cNvGrpSpPr>
          <p:nvPr/>
        </p:nvGrpSpPr>
        <p:grpSpPr bwMode="auto">
          <a:xfrm>
            <a:off x="8275345" y="1952115"/>
            <a:ext cx="728181" cy="901176"/>
            <a:chOff x="3520" y="3481"/>
            <a:chExt cx="445" cy="383"/>
          </a:xfrm>
        </p:grpSpPr>
        <p:sp>
          <p:nvSpPr>
            <p:cNvPr id="155" name="Text Box 137">
              <a:extLst>
                <a:ext uri="{FF2B5EF4-FFF2-40B4-BE49-F238E27FC236}">
                  <a16:creationId xmlns="" xmlns:a16="http://schemas.microsoft.com/office/drawing/2014/main" id="{0078EAE5-A2E8-4F17-996E-6B5EF1926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" y="3481"/>
              <a:ext cx="21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>
                  <a:solidFill>
                    <a:schemeClr val="accent2"/>
                  </a:solidFill>
                  <a:latin typeface="Helvetica Neue Light"/>
                </a:rPr>
                <a:t>1</a:t>
              </a:r>
              <a:endParaRPr lang="en-US" altLang="ja-JP" sz="2400">
                <a:latin typeface="Helvetica Neue Light"/>
              </a:endParaRPr>
            </a:p>
          </p:txBody>
        </p:sp>
        <p:sp>
          <p:nvSpPr>
            <p:cNvPr id="156" name="Text Box 138">
              <a:extLst>
                <a:ext uri="{FF2B5EF4-FFF2-40B4-BE49-F238E27FC236}">
                  <a16:creationId xmlns="" xmlns:a16="http://schemas.microsoft.com/office/drawing/2014/main" id="{6B1D049E-E016-4FFD-8863-F22B2E752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7" y="3644"/>
              <a:ext cx="21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1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57" name="Line 139">
              <a:extLst>
                <a:ext uri="{FF2B5EF4-FFF2-40B4-BE49-F238E27FC236}">
                  <a16:creationId xmlns="" xmlns:a16="http://schemas.microsoft.com/office/drawing/2014/main" id="{E82DFA56-559C-42E8-A32A-7067A77E5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9" y="3864"/>
              <a:ext cx="3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sp>
          <p:nvSpPr>
            <p:cNvPr id="158" name="Text Box 140">
              <a:extLst>
                <a:ext uri="{FF2B5EF4-FFF2-40B4-BE49-F238E27FC236}">
                  <a16:creationId xmlns="" xmlns:a16="http://schemas.microsoft.com/office/drawing/2014/main" id="{9A3F0DBF-C4C1-4290-9215-3C45DB9BF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649"/>
              <a:ext cx="219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b="1">
                  <a:latin typeface="Helvetica Neue Light"/>
                </a:rPr>
                <a:t>+</a:t>
              </a:r>
            </a:p>
          </p:txBody>
        </p:sp>
      </p:grpSp>
      <p:sp>
        <p:nvSpPr>
          <p:cNvPr id="159" name="Text Box 141">
            <a:extLst>
              <a:ext uri="{FF2B5EF4-FFF2-40B4-BE49-F238E27FC236}">
                <a16:creationId xmlns="" xmlns:a16="http://schemas.microsoft.com/office/drawing/2014/main" id="{8054DD67-6179-442C-9DBD-1AF8A4ED4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881" y="2856944"/>
            <a:ext cx="52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>
                <a:solidFill>
                  <a:schemeClr val="accent2"/>
                </a:solidFill>
                <a:latin typeface="Helvetica Neue Light"/>
              </a:rPr>
              <a:t>10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5EA5CFB6-E3E6-46BD-84FF-1C98AD10C0FB}"/>
              </a:ext>
            </a:extLst>
          </p:cNvPr>
          <p:cNvGrpSpPr>
            <a:grpSpLocks/>
          </p:cNvGrpSpPr>
          <p:nvPr/>
        </p:nvGrpSpPr>
        <p:grpSpPr bwMode="auto">
          <a:xfrm>
            <a:off x="6375667" y="1958930"/>
            <a:ext cx="727421" cy="901545"/>
            <a:chOff x="4665663" y="5516563"/>
            <a:chExt cx="706121" cy="608013"/>
          </a:xfrm>
        </p:grpSpPr>
        <p:sp>
          <p:nvSpPr>
            <p:cNvPr id="161" name="Line 146">
              <a:extLst>
                <a:ext uri="{FF2B5EF4-FFF2-40B4-BE49-F238E27FC236}">
                  <a16:creationId xmlns="" xmlns:a16="http://schemas.microsoft.com/office/drawing/2014/main" id="{23CAE188-7CDB-4E0C-9756-EF63A4D8D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5826" y="6124576"/>
              <a:ext cx="6175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grpSp>
          <p:nvGrpSpPr>
            <p:cNvPr id="162" name="Group 5">
              <a:extLst>
                <a:ext uri="{FF2B5EF4-FFF2-40B4-BE49-F238E27FC236}">
                  <a16:creationId xmlns="" xmlns:a16="http://schemas.microsoft.com/office/drawing/2014/main" id="{804D36B7-B4FE-4538-9CDF-17F4B71EE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5663" y="5516563"/>
              <a:ext cx="706121" cy="578052"/>
              <a:chOff x="4665663" y="5516563"/>
              <a:chExt cx="706121" cy="578052"/>
            </a:xfrm>
          </p:grpSpPr>
          <p:sp>
            <p:nvSpPr>
              <p:cNvPr id="163" name="Text Box 144">
                <a:extLst>
                  <a:ext uri="{FF2B5EF4-FFF2-40B4-BE49-F238E27FC236}">
                    <a16:creationId xmlns="" xmlns:a16="http://schemas.microsoft.com/office/drawing/2014/main" id="{4767C7CC-1796-46E8-8EB2-07E52DB39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4438" y="5516563"/>
                <a:ext cx="345758" cy="31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>
                    <a:solidFill>
                      <a:schemeClr val="accent2"/>
                    </a:solidFill>
                    <a:latin typeface="Helvetica Neue Light"/>
                  </a:rPr>
                  <a:t>1</a:t>
                </a:r>
                <a:endParaRPr lang="en-US" altLang="ja-JP" sz="2400">
                  <a:latin typeface="Helvetica Neue Light"/>
                </a:endParaRPr>
              </a:p>
            </p:txBody>
          </p:sp>
          <p:sp>
            <p:nvSpPr>
              <p:cNvPr id="164" name="Text Box 145">
                <a:extLst>
                  <a:ext uri="{FF2B5EF4-FFF2-40B4-BE49-F238E27FC236}">
                    <a16:creationId xmlns="" xmlns:a16="http://schemas.microsoft.com/office/drawing/2014/main" id="{470E299C-269C-4B94-A201-6AF3DAAF5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6026" y="5775326"/>
                <a:ext cx="345758" cy="31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dirty="0">
                    <a:solidFill>
                      <a:schemeClr val="accent2"/>
                    </a:solidFill>
                    <a:latin typeface="Helvetica Neue Light"/>
                  </a:rPr>
                  <a:t>0</a:t>
                </a:r>
                <a:endParaRPr lang="en-US" altLang="ja-JP" sz="2400" dirty="0">
                  <a:latin typeface="Helvetica Neue Light"/>
                </a:endParaRPr>
              </a:p>
            </p:txBody>
          </p:sp>
          <p:sp>
            <p:nvSpPr>
              <p:cNvPr id="165" name="Text Box 147">
                <a:extLst>
                  <a:ext uri="{FF2B5EF4-FFF2-40B4-BE49-F238E27FC236}">
                    <a16:creationId xmlns="" xmlns:a16="http://schemas.microsoft.com/office/drawing/2014/main" id="{67F72E73-7CCF-4BAB-9B4F-DB28B7D3F9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5663" y="5783263"/>
                <a:ext cx="347313" cy="31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b="1">
                    <a:latin typeface="Helvetica Neue Light"/>
                  </a:rPr>
                  <a:t>+</a:t>
                </a:r>
              </a:p>
            </p:txBody>
          </p:sp>
        </p:grpSp>
      </p:grpSp>
      <p:sp>
        <p:nvSpPr>
          <p:cNvPr id="166" name="Text Box 148">
            <a:extLst>
              <a:ext uri="{FF2B5EF4-FFF2-40B4-BE49-F238E27FC236}">
                <a16:creationId xmlns="" xmlns:a16="http://schemas.microsoft.com/office/drawing/2014/main" id="{ADA5BDFD-14C0-4142-BE52-DA6BEEDC0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64" y="2849452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1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B4E5D780-BC0C-4F14-A516-FD6E97131718}"/>
              </a:ext>
            </a:extLst>
          </p:cNvPr>
          <p:cNvGrpSpPr>
            <a:grpSpLocks/>
          </p:cNvGrpSpPr>
          <p:nvPr/>
        </p:nvGrpSpPr>
        <p:grpSpPr bwMode="auto">
          <a:xfrm>
            <a:off x="4270519" y="1925789"/>
            <a:ext cx="727421" cy="901545"/>
            <a:chOff x="3744913" y="5518150"/>
            <a:chExt cx="706122" cy="608013"/>
          </a:xfrm>
        </p:grpSpPr>
        <p:sp>
          <p:nvSpPr>
            <p:cNvPr id="168" name="Text Box 151">
              <a:extLst>
                <a:ext uri="{FF2B5EF4-FFF2-40B4-BE49-F238E27FC236}">
                  <a16:creationId xmlns="" xmlns:a16="http://schemas.microsoft.com/office/drawing/2014/main" id="{0624E720-12D0-4BFE-A32F-B5150A025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688" y="5518150"/>
              <a:ext cx="345759" cy="31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0</a:t>
              </a:r>
              <a:endParaRPr lang="en-US" altLang="ja-JP" sz="2400" dirty="0">
                <a:latin typeface="Helvetica Neue Light"/>
              </a:endParaRPr>
            </a:p>
          </p:txBody>
        </p:sp>
        <p:grpSp>
          <p:nvGrpSpPr>
            <p:cNvPr id="169" name="Group 2">
              <a:extLst>
                <a:ext uri="{FF2B5EF4-FFF2-40B4-BE49-F238E27FC236}">
                  <a16:creationId xmlns="" xmlns:a16="http://schemas.microsoft.com/office/drawing/2014/main" id="{19626E0D-D2B4-479E-AB14-99A6A9B81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913" y="5776913"/>
              <a:ext cx="706122" cy="349250"/>
              <a:chOff x="3744913" y="5776913"/>
              <a:chExt cx="706122" cy="349250"/>
            </a:xfrm>
          </p:grpSpPr>
          <p:sp>
            <p:nvSpPr>
              <p:cNvPr id="170" name="Text Box 152">
                <a:extLst>
                  <a:ext uri="{FF2B5EF4-FFF2-40B4-BE49-F238E27FC236}">
                    <a16:creationId xmlns="" xmlns:a16="http://schemas.microsoft.com/office/drawing/2014/main" id="{426DA627-B68B-4F73-A226-04FEC8E71A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5276" y="5776913"/>
                <a:ext cx="345759" cy="311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dirty="0">
                    <a:solidFill>
                      <a:schemeClr val="accent2"/>
                    </a:solidFill>
                    <a:latin typeface="Helvetica Neue Light"/>
                  </a:rPr>
                  <a:t>1</a:t>
                </a:r>
                <a:endParaRPr lang="en-US" altLang="ja-JP" sz="2400" dirty="0">
                  <a:latin typeface="Helvetica Neue Light"/>
                </a:endParaRPr>
              </a:p>
            </p:txBody>
          </p:sp>
          <p:sp>
            <p:nvSpPr>
              <p:cNvPr id="171" name="Line 153">
                <a:extLst>
                  <a:ext uri="{FF2B5EF4-FFF2-40B4-BE49-F238E27FC236}">
                    <a16:creationId xmlns="" xmlns:a16="http://schemas.microsoft.com/office/drawing/2014/main" id="{3A1665C7-4DA1-4D5F-A80E-EF150AE1F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5076" y="6126163"/>
                <a:ext cx="6175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aa-ET" sz="2400">
                  <a:latin typeface="Helvetica Neue Light"/>
                </a:endParaRPr>
              </a:p>
            </p:txBody>
          </p:sp>
          <p:sp>
            <p:nvSpPr>
              <p:cNvPr id="172" name="Text Box 154">
                <a:extLst>
                  <a:ext uri="{FF2B5EF4-FFF2-40B4-BE49-F238E27FC236}">
                    <a16:creationId xmlns="" xmlns:a16="http://schemas.microsoft.com/office/drawing/2014/main" id="{DC258A94-E433-47D5-9FAC-6292E747E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4913" y="5784850"/>
                <a:ext cx="347314" cy="311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b="1">
                    <a:latin typeface="Helvetica Neue Light"/>
                  </a:rPr>
                  <a:t>+</a:t>
                </a:r>
              </a:p>
            </p:txBody>
          </p:sp>
        </p:grpSp>
      </p:grpSp>
      <p:sp>
        <p:nvSpPr>
          <p:cNvPr id="173" name="Text Box 155">
            <a:extLst>
              <a:ext uri="{FF2B5EF4-FFF2-40B4-BE49-F238E27FC236}">
                <a16:creationId xmlns="" xmlns:a16="http://schemas.microsoft.com/office/drawing/2014/main" id="{8DAE9ECB-0566-4A1F-B047-38D7B5856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821" y="2869211"/>
            <a:ext cx="356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1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174" name="Group 156">
            <a:extLst>
              <a:ext uri="{FF2B5EF4-FFF2-40B4-BE49-F238E27FC236}">
                <a16:creationId xmlns="" xmlns:a16="http://schemas.microsoft.com/office/drawing/2014/main" id="{280041D2-2C49-452D-AB6A-F0C09EB70717}"/>
              </a:ext>
            </a:extLst>
          </p:cNvPr>
          <p:cNvGrpSpPr>
            <a:grpSpLocks/>
          </p:cNvGrpSpPr>
          <p:nvPr/>
        </p:nvGrpSpPr>
        <p:grpSpPr bwMode="auto">
          <a:xfrm>
            <a:off x="1947422" y="1938945"/>
            <a:ext cx="732944" cy="1354909"/>
            <a:chOff x="3287" y="3245"/>
            <a:chExt cx="453" cy="828"/>
          </a:xfrm>
        </p:grpSpPr>
        <p:sp>
          <p:nvSpPr>
            <p:cNvPr id="175" name="Text Box 157">
              <a:extLst>
                <a:ext uri="{FF2B5EF4-FFF2-40B4-BE49-F238E27FC236}">
                  <a16:creationId xmlns="" xmlns:a16="http://schemas.microsoft.com/office/drawing/2014/main" id="{D260C317-EEA6-4AFD-B564-10667B8C55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245"/>
              <a:ext cx="22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0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76" name="Text Box 158">
              <a:extLst>
                <a:ext uri="{FF2B5EF4-FFF2-40B4-BE49-F238E27FC236}">
                  <a16:creationId xmlns="" xmlns:a16="http://schemas.microsoft.com/office/drawing/2014/main" id="{3FA0F79A-FAEE-41E9-9C95-D32F5E1A7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3497"/>
              <a:ext cx="22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0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77" name="Line 159">
              <a:extLst>
                <a:ext uri="{FF2B5EF4-FFF2-40B4-BE49-F238E27FC236}">
                  <a16:creationId xmlns="" xmlns:a16="http://schemas.microsoft.com/office/drawing/2014/main" id="{F6159DD5-9347-4919-B65A-96B409D72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5" y="3787"/>
              <a:ext cx="3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sp>
          <p:nvSpPr>
            <p:cNvPr id="178" name="Text Box 160">
              <a:extLst>
                <a:ext uri="{FF2B5EF4-FFF2-40B4-BE49-F238E27FC236}">
                  <a16:creationId xmlns="" xmlns:a16="http://schemas.microsoft.com/office/drawing/2014/main" id="{32930CAE-DADA-4740-BB4E-8AD60F3C5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7" y="3493"/>
              <a:ext cx="22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b="1" dirty="0">
                  <a:latin typeface="Helvetica Neue Light"/>
                </a:rPr>
                <a:t>+</a:t>
              </a:r>
            </a:p>
          </p:txBody>
        </p:sp>
        <p:sp>
          <p:nvSpPr>
            <p:cNvPr id="179" name="Text Box 161">
              <a:extLst>
                <a:ext uri="{FF2B5EF4-FFF2-40B4-BE49-F238E27FC236}">
                  <a16:creationId xmlns="" xmlns:a16="http://schemas.microsoft.com/office/drawing/2014/main" id="{3F92501C-4DF9-471A-B69E-F70C5907F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791"/>
              <a:ext cx="220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>
                  <a:solidFill>
                    <a:schemeClr val="accent2"/>
                  </a:solidFill>
                  <a:latin typeface="Helvetica Neue Light"/>
                </a:rPr>
                <a:t>0</a:t>
              </a:r>
              <a:endParaRPr lang="en-US" altLang="ja-JP" sz="2400">
                <a:latin typeface="Helvetica Neue Light"/>
              </a:endParaRPr>
            </a:p>
          </p:txBody>
        </p:sp>
      </p:grpSp>
      <p:sp>
        <p:nvSpPr>
          <p:cNvPr id="180" name="Text Box 185">
            <a:extLst>
              <a:ext uri="{FF2B5EF4-FFF2-40B4-BE49-F238E27FC236}">
                <a16:creationId xmlns="" xmlns:a16="http://schemas.microsoft.com/office/drawing/2014/main" id="{467EF7DC-0961-451D-94A7-056D026AB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292" y="2837177"/>
            <a:ext cx="52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>
                <a:solidFill>
                  <a:schemeClr val="accent2"/>
                </a:solidFill>
                <a:latin typeface="Helvetica Neue Light"/>
              </a:rPr>
              <a:t>11</a:t>
            </a:r>
            <a:endParaRPr lang="en-US" altLang="ja-JP" sz="2400">
              <a:latin typeface="Helvetica Neue Light"/>
            </a:endParaRPr>
          </a:p>
        </p:txBody>
      </p:sp>
      <p:grpSp>
        <p:nvGrpSpPr>
          <p:cNvPr id="181" name="Group 221">
            <a:extLst>
              <a:ext uri="{FF2B5EF4-FFF2-40B4-BE49-F238E27FC236}">
                <a16:creationId xmlns="" xmlns:a16="http://schemas.microsoft.com/office/drawing/2014/main" id="{75F6C5BF-885E-4B39-93B9-C78E5890B0B0}"/>
              </a:ext>
            </a:extLst>
          </p:cNvPr>
          <p:cNvGrpSpPr>
            <a:grpSpLocks/>
          </p:cNvGrpSpPr>
          <p:nvPr/>
        </p:nvGrpSpPr>
        <p:grpSpPr bwMode="auto">
          <a:xfrm>
            <a:off x="10242683" y="1838387"/>
            <a:ext cx="719139" cy="1080791"/>
            <a:chOff x="854" y="3309"/>
            <a:chExt cx="453" cy="574"/>
          </a:xfrm>
        </p:grpSpPr>
        <p:sp>
          <p:nvSpPr>
            <p:cNvPr id="182" name="Text Box 181">
              <a:extLst>
                <a:ext uri="{FF2B5EF4-FFF2-40B4-BE49-F238E27FC236}">
                  <a16:creationId xmlns="" xmlns:a16="http://schemas.microsoft.com/office/drawing/2014/main" id="{C299AA7E-42E2-4EFE-BF37-4EF73FF11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3470"/>
              <a:ext cx="2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>
                  <a:solidFill>
                    <a:schemeClr val="accent2"/>
                  </a:solidFill>
                  <a:latin typeface="Helvetica Neue Light"/>
                </a:rPr>
                <a:t>1</a:t>
              </a:r>
              <a:endParaRPr lang="en-US" altLang="ja-JP" sz="2400">
                <a:latin typeface="Helvetica Neue Light"/>
              </a:endParaRPr>
            </a:p>
          </p:txBody>
        </p:sp>
        <p:sp>
          <p:nvSpPr>
            <p:cNvPr id="183" name="Text Box 182">
              <a:extLst>
                <a:ext uri="{FF2B5EF4-FFF2-40B4-BE49-F238E27FC236}">
                  <a16:creationId xmlns="" xmlns:a16="http://schemas.microsoft.com/office/drawing/2014/main" id="{BD74D975-CB5E-4B0F-8460-BF40F060C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3633"/>
              <a:ext cx="2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>
                  <a:solidFill>
                    <a:schemeClr val="accent2"/>
                  </a:solidFill>
                  <a:latin typeface="Helvetica Neue Light"/>
                </a:rPr>
                <a:t>1</a:t>
              </a:r>
              <a:endParaRPr lang="en-US" altLang="ja-JP" sz="2400">
                <a:latin typeface="Helvetica Neue Light"/>
              </a:endParaRPr>
            </a:p>
          </p:txBody>
        </p:sp>
        <p:sp>
          <p:nvSpPr>
            <p:cNvPr id="184" name="Line 183">
              <a:extLst>
                <a:ext uri="{FF2B5EF4-FFF2-40B4-BE49-F238E27FC236}">
                  <a16:creationId xmlns="" xmlns:a16="http://schemas.microsoft.com/office/drawing/2014/main" id="{55AF3DBB-867E-49CD-A6ED-4F1D721D7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3" y="3853"/>
              <a:ext cx="3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sp>
          <p:nvSpPr>
            <p:cNvPr id="185" name="Text Box 184">
              <a:extLst>
                <a:ext uri="{FF2B5EF4-FFF2-40B4-BE49-F238E27FC236}">
                  <a16:creationId xmlns="" xmlns:a16="http://schemas.microsoft.com/office/drawing/2014/main" id="{068EE504-B93E-4FB0-8EEE-2E3AD1276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" y="3638"/>
              <a:ext cx="22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b="1">
                  <a:latin typeface="Helvetica Neue Light"/>
                </a:rPr>
                <a:t>+</a:t>
              </a:r>
            </a:p>
          </p:txBody>
        </p:sp>
        <p:sp>
          <p:nvSpPr>
            <p:cNvPr id="186" name="Text Box 186">
              <a:extLst>
                <a:ext uri="{FF2B5EF4-FFF2-40B4-BE49-F238E27FC236}">
                  <a16:creationId xmlns="" xmlns:a16="http://schemas.microsoft.com/office/drawing/2014/main" id="{93636114-788E-43AB-9F9D-0C9EC95B2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3" y="3309"/>
              <a:ext cx="224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>
                  <a:solidFill>
                    <a:schemeClr val="accent2"/>
                  </a:solidFill>
                  <a:latin typeface="Helvetica Neue Light"/>
                </a:rPr>
                <a:t>1</a:t>
              </a:r>
              <a:endParaRPr lang="en-US" altLang="ja-JP" sz="2400">
                <a:latin typeface="Helvetica Neue Light"/>
              </a:endParaRPr>
            </a:p>
          </p:txBody>
        </p:sp>
      </p:grpSp>
      <p:sp>
        <p:nvSpPr>
          <p:cNvPr id="188" name="Content Placeholder 187">
            <a:extLst>
              <a:ext uri="{FF2B5EF4-FFF2-40B4-BE49-F238E27FC236}">
                <a16:creationId xmlns="" xmlns:a16="http://schemas.microsoft.com/office/drawing/2014/main" id="{F990D219-573B-4222-B262-9E686F69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866" y="1567119"/>
            <a:ext cx="9472680" cy="2370138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 smtClean="0">
                <a:latin typeface="Helvetica Neue Light"/>
              </a:rPr>
              <a:t>The </a:t>
            </a:r>
            <a:r>
              <a:rPr lang="fr-FR" sz="2400" dirty="0" err="1" smtClean="0">
                <a:latin typeface="Helvetica Neue Light"/>
              </a:rPr>
              <a:t>elementary</a:t>
            </a:r>
            <a:r>
              <a:rPr lang="fr-FR" sz="2400" dirty="0" smtClean="0">
                <a:latin typeface="Helvetica Neue Light"/>
              </a:rPr>
              <a:t> </a:t>
            </a:r>
            <a:r>
              <a:rPr lang="fr-FR" sz="2400" dirty="0" err="1" smtClean="0">
                <a:latin typeface="Helvetica Neue Light"/>
              </a:rPr>
              <a:t>operations</a:t>
            </a:r>
            <a:r>
              <a:rPr lang="fr-FR" sz="2400" dirty="0" smtClean="0">
                <a:latin typeface="Helvetica Neue Light"/>
              </a:rPr>
              <a:t> are:</a:t>
            </a: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r>
              <a:rPr lang="fr-FR" sz="2400" dirty="0" err="1">
                <a:latin typeface="Helvetica Neue Light"/>
              </a:rPr>
              <a:t>Compute</a:t>
            </a:r>
            <a:r>
              <a:rPr lang="fr-FR" sz="2400" dirty="0">
                <a:latin typeface="Helvetica Neue Light"/>
              </a:rPr>
              <a:t> 103+ 85</a:t>
            </a:r>
            <a:endParaRPr lang="aa-ET" sz="2400" dirty="0">
              <a:latin typeface="Helvetica Neue Light"/>
            </a:endParaRPr>
          </a:p>
        </p:txBody>
      </p:sp>
      <p:sp>
        <p:nvSpPr>
          <p:cNvPr id="189" name="Text Box 5">
            <a:extLst>
              <a:ext uri="{FF2B5EF4-FFF2-40B4-BE49-F238E27FC236}">
                <a16:creationId xmlns="" xmlns:a16="http://schemas.microsoft.com/office/drawing/2014/main" id="{3CE3A3E8-EB81-4C8C-9FA9-71CD81930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356" y="4016259"/>
            <a:ext cx="33023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0  1  1  0  0  1  1  1</a:t>
            </a:r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aa-ET" sz="2400" dirty="0">
              <a:solidFill>
                <a:srgbClr val="000000"/>
              </a:solidFill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191" name="Text Box 8">
            <a:extLst>
              <a:ext uri="{FF2B5EF4-FFF2-40B4-BE49-F238E27FC236}">
                <a16:creationId xmlns="" xmlns:a16="http://schemas.microsoft.com/office/drawing/2014/main" id="{E13579F2-D3C5-41B1-B47A-9C424BD1A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719" y="3989160"/>
            <a:ext cx="10198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 103 </a:t>
            </a:r>
          </a:p>
        </p:txBody>
      </p:sp>
      <p:sp>
        <p:nvSpPr>
          <p:cNvPr id="192" name="Line 9">
            <a:extLst>
              <a:ext uri="{FF2B5EF4-FFF2-40B4-BE49-F238E27FC236}">
                <a16:creationId xmlns="" xmlns:a16="http://schemas.microsoft.com/office/drawing/2014/main" id="{6EC563FC-5DAF-4E90-B00D-6804CD322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1720" y="5043409"/>
            <a:ext cx="989854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sz="2400">
              <a:latin typeface="Helvetica Neue Light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D2F1E95B-86C2-4D1B-A52D-99F9CE94D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959" y="3998395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aa-ET" sz="2400" dirty="0">
                <a:solidFill>
                  <a:srgbClr val="000000"/>
                </a:solidFill>
                <a:latin typeface="Helvetica Neue Light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95" name="Text Box 5">
            <a:extLst>
              <a:ext uri="{FF2B5EF4-FFF2-40B4-BE49-F238E27FC236}">
                <a16:creationId xmlns="" xmlns:a16="http://schemas.microsoft.com/office/drawing/2014/main" id="{0C5A418B-9D25-46B5-A4E8-9A41F59FC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6774" y="4391402"/>
            <a:ext cx="3212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0  1  0  1  0  1  0  1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37ECDEB-FA29-4055-B8D1-6EDB6954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361" y="4458626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aa-ET" sz="2400" dirty="0">
                <a:solidFill>
                  <a:srgbClr val="000000"/>
                </a:solidFill>
                <a:latin typeface="Helvetica Neue Light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198" name="Line 6">
            <a:extLst>
              <a:ext uri="{FF2B5EF4-FFF2-40B4-BE49-F238E27FC236}">
                <a16:creationId xmlns="" xmlns:a16="http://schemas.microsoft.com/office/drawing/2014/main" id="{67E5D7B8-C2D5-4C05-9DEE-4737AEB630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7960" y="5043408"/>
            <a:ext cx="2954724" cy="20061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sz="2400">
              <a:latin typeface="Helvetica Neue Light"/>
            </a:endParaRPr>
          </a:p>
        </p:txBody>
      </p:sp>
      <p:sp>
        <p:nvSpPr>
          <p:cNvPr id="199" name="Text Box 5">
            <a:extLst>
              <a:ext uri="{FF2B5EF4-FFF2-40B4-BE49-F238E27FC236}">
                <a16:creationId xmlns="" xmlns:a16="http://schemas.microsoft.com/office/drawing/2014/main" id="{FD7C7D48-F46E-4A07-9A9E-F0C08B4DD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859" y="4419523"/>
            <a:ext cx="533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+ </a:t>
            </a:r>
          </a:p>
        </p:txBody>
      </p:sp>
      <p:sp>
        <p:nvSpPr>
          <p:cNvPr id="200" name="Text Box 8">
            <a:extLst>
              <a:ext uri="{FF2B5EF4-FFF2-40B4-BE49-F238E27FC236}">
                <a16:creationId xmlns="" xmlns:a16="http://schemas.microsoft.com/office/drawing/2014/main" id="{72571FCB-021F-4554-8B25-E2313AA06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150" y="4461266"/>
            <a:ext cx="780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+ 85</a:t>
            </a:r>
          </a:p>
        </p:txBody>
      </p:sp>
      <p:sp>
        <p:nvSpPr>
          <p:cNvPr id="201" name="Text Box 8">
            <a:extLst>
              <a:ext uri="{FF2B5EF4-FFF2-40B4-BE49-F238E27FC236}">
                <a16:creationId xmlns="" xmlns:a16="http://schemas.microsoft.com/office/drawing/2014/main" id="{0013FB1C-287C-466F-BC28-72815A324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903" y="5130407"/>
            <a:ext cx="6992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188</a:t>
            </a:r>
            <a:endParaRPr lang="en-US" altLang="aa-ET" sz="2400" dirty="0"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="" xmlns:a16="http://schemas.microsoft.com/office/drawing/2014/main" id="{95366538-EADD-4B9A-85A0-FBE6F2C8E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690" y="5130110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aa-ET" sz="2400" dirty="0">
                <a:solidFill>
                  <a:srgbClr val="000000"/>
                </a:solidFill>
                <a:latin typeface="Helvetica Neue Light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207" name="Text Box 5">
            <a:extLst>
              <a:ext uri="{FF2B5EF4-FFF2-40B4-BE49-F238E27FC236}">
                <a16:creationId xmlns="" xmlns:a16="http://schemas.microsoft.com/office/drawing/2014/main" id="{4BB438B2-3875-4B31-B2D2-28CCE5A2E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829" y="5089516"/>
            <a:ext cx="3627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0" name="AutoShape 178">
            <a:extLst>
              <a:ext uri="{FF2B5EF4-FFF2-40B4-BE49-F238E27FC236}">
                <a16:creationId xmlns="" xmlns:a16="http://schemas.microsoft.com/office/drawing/2014/main" id="{57113E4B-FEFA-456F-A972-606A85C53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2530" y="3586614"/>
            <a:ext cx="208577" cy="3932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 Neue Light"/>
              </a:rPr>
              <a:t>1</a:t>
            </a:r>
          </a:p>
        </p:txBody>
      </p:sp>
      <p:sp>
        <p:nvSpPr>
          <p:cNvPr id="212" name="Text Box 5">
            <a:extLst>
              <a:ext uri="{FF2B5EF4-FFF2-40B4-BE49-F238E27FC236}">
                <a16:creationId xmlns="" xmlns:a16="http://schemas.microsoft.com/office/drawing/2014/main" id="{0DB5A15A-0B1A-4F1C-AE0E-C43BA3D2B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077" y="5088754"/>
            <a:ext cx="3627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3" name="Text Box 5">
            <a:extLst>
              <a:ext uri="{FF2B5EF4-FFF2-40B4-BE49-F238E27FC236}">
                <a16:creationId xmlns="" xmlns:a16="http://schemas.microsoft.com/office/drawing/2014/main" id="{F4BD212F-6993-4D0B-B250-E2ED75C19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8692" y="5097515"/>
            <a:ext cx="3627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8" name="Text Box 5">
            <a:extLst>
              <a:ext uri="{FF2B5EF4-FFF2-40B4-BE49-F238E27FC236}">
                <a16:creationId xmlns="" xmlns:a16="http://schemas.microsoft.com/office/drawing/2014/main" id="{437E19DB-34F0-45D4-8E3E-5A01F59A4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324" y="5102864"/>
            <a:ext cx="315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9" name="Text Box 5">
            <a:extLst>
              <a:ext uri="{FF2B5EF4-FFF2-40B4-BE49-F238E27FC236}">
                <a16:creationId xmlns="" xmlns:a16="http://schemas.microsoft.com/office/drawing/2014/main" id="{2F3CF9C3-CCEF-4F92-B008-8246D085C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2572" y="5102102"/>
            <a:ext cx="315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0" name="Text Box 5">
            <a:extLst>
              <a:ext uri="{FF2B5EF4-FFF2-40B4-BE49-F238E27FC236}">
                <a16:creationId xmlns="" xmlns:a16="http://schemas.microsoft.com/office/drawing/2014/main" id="{C6306E35-AB11-459D-960D-C2061824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8187" y="5110863"/>
            <a:ext cx="315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1" name="Text Box 5">
            <a:extLst>
              <a:ext uri="{FF2B5EF4-FFF2-40B4-BE49-F238E27FC236}">
                <a16:creationId xmlns="" xmlns:a16="http://schemas.microsoft.com/office/drawing/2014/main" id="{C2F76DF5-FD08-4869-9BE8-F8184F469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48" y="5087473"/>
            <a:ext cx="315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2" name="Text Box 5">
            <a:extLst>
              <a:ext uri="{FF2B5EF4-FFF2-40B4-BE49-F238E27FC236}">
                <a16:creationId xmlns="" xmlns:a16="http://schemas.microsoft.com/office/drawing/2014/main" id="{5FAC2FC0-D1FA-48AA-916F-95A99F0C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463" y="5096234"/>
            <a:ext cx="315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231" name="AutoShape 179">
            <a:extLst>
              <a:ext uri="{FF2B5EF4-FFF2-40B4-BE49-F238E27FC236}">
                <a16:creationId xmlns="" xmlns:a16="http://schemas.microsoft.com/office/drawing/2014/main" id="{AF7E889E-AD9C-4E9D-8FA2-AF13B18C2D8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>
            <a:off x="8408168" y="4323993"/>
            <a:ext cx="1872000" cy="360000"/>
          </a:xfrm>
          <a:prstGeom prst="curvedConnector5">
            <a:avLst>
              <a:gd name="adj1" fmla="val -7943"/>
              <a:gd name="adj2" fmla="val 59572"/>
              <a:gd name="adj3" fmla="val 109493"/>
            </a:avLst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2" name="AutoShape 178">
            <a:extLst>
              <a:ext uri="{FF2B5EF4-FFF2-40B4-BE49-F238E27FC236}">
                <a16:creationId xmlns="" xmlns:a16="http://schemas.microsoft.com/office/drawing/2014/main" id="{4BD841BF-66CA-46A6-9260-E465AE4D4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460" y="3586614"/>
            <a:ext cx="208577" cy="3932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 Neue Light"/>
              </a:rPr>
              <a:t>1</a:t>
            </a:r>
          </a:p>
        </p:txBody>
      </p:sp>
      <p:cxnSp>
        <p:nvCxnSpPr>
          <p:cNvPr id="235" name="AutoShape 179">
            <a:extLst>
              <a:ext uri="{FF2B5EF4-FFF2-40B4-BE49-F238E27FC236}">
                <a16:creationId xmlns="" xmlns:a16="http://schemas.microsoft.com/office/drawing/2014/main" id="{21361E73-1910-43E8-BE81-F0372074949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>
            <a:off x="8047748" y="4323993"/>
            <a:ext cx="1872000" cy="360000"/>
          </a:xfrm>
          <a:prstGeom prst="curvedConnector5">
            <a:avLst>
              <a:gd name="adj1" fmla="val -7943"/>
              <a:gd name="adj2" fmla="val 59572"/>
              <a:gd name="adj3" fmla="val 109493"/>
            </a:avLst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AutoShape 178">
            <a:extLst>
              <a:ext uri="{FF2B5EF4-FFF2-40B4-BE49-F238E27FC236}">
                <a16:creationId xmlns="" xmlns:a16="http://schemas.microsoft.com/office/drawing/2014/main" id="{C001E7C4-62A0-4EAD-B123-C9D74FC74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040" y="3586614"/>
            <a:ext cx="208577" cy="3932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 Neue Light"/>
              </a:rPr>
              <a:t>1</a:t>
            </a:r>
          </a:p>
        </p:txBody>
      </p:sp>
      <p:cxnSp>
        <p:nvCxnSpPr>
          <p:cNvPr id="237" name="AutoShape 179">
            <a:extLst>
              <a:ext uri="{FF2B5EF4-FFF2-40B4-BE49-F238E27FC236}">
                <a16:creationId xmlns="" xmlns:a16="http://schemas.microsoft.com/office/drawing/2014/main" id="{EA95A434-4536-43BC-9E1A-E1EA354E360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>
            <a:off x="6754622" y="4323993"/>
            <a:ext cx="1872000" cy="360000"/>
          </a:xfrm>
          <a:prstGeom prst="curvedConnector5">
            <a:avLst>
              <a:gd name="adj1" fmla="val -7943"/>
              <a:gd name="adj2" fmla="val 59572"/>
              <a:gd name="adj3" fmla="val 109493"/>
            </a:avLst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8" name="AutoShape 178">
            <a:extLst>
              <a:ext uri="{FF2B5EF4-FFF2-40B4-BE49-F238E27FC236}">
                <a16:creationId xmlns="" xmlns:a16="http://schemas.microsoft.com/office/drawing/2014/main" id="{BB253D19-A848-4E23-ADBE-36D553534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914" y="3586614"/>
            <a:ext cx="208577" cy="3932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 Neue Light"/>
              </a:rPr>
              <a:t>1</a:t>
            </a:r>
          </a:p>
        </p:txBody>
      </p:sp>
      <p:sp>
        <p:nvSpPr>
          <p:cNvPr id="239" name="Text Box 8">
            <a:extLst>
              <a:ext uri="{FF2B5EF4-FFF2-40B4-BE49-F238E27FC236}">
                <a16:creationId xmlns="" xmlns:a16="http://schemas.microsoft.com/office/drawing/2014/main" id="{0F9296B4-FB9F-495F-A232-8A9F46902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3480" y="3321592"/>
            <a:ext cx="1225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70C0"/>
                </a:solidFill>
                <a:latin typeface="Helvetica Neue Light"/>
                <a:cs typeface="Courier New" panose="02070309020205020404" pitchFamily="49" charset="0"/>
              </a:rPr>
              <a:t>Carry in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="" xmlns:a16="http://schemas.microsoft.com/office/drawing/2014/main" id="{5DFBDFFB-92C5-4C51-84FF-B5170EC9E0C9}"/>
              </a:ext>
            </a:extLst>
          </p:cNvPr>
          <p:cNvCxnSpPr>
            <a:stCxn id="239" idx="1"/>
            <a:endCxn id="210" idx="3"/>
          </p:cNvCxnSpPr>
          <p:nvPr/>
        </p:nvCxnSpPr>
        <p:spPr>
          <a:xfrm flipH="1">
            <a:off x="9601107" y="3552425"/>
            <a:ext cx="962373" cy="2308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 Box 8">
            <a:extLst>
              <a:ext uri="{FF2B5EF4-FFF2-40B4-BE49-F238E27FC236}">
                <a16:creationId xmlns="" xmlns:a16="http://schemas.microsoft.com/office/drawing/2014/main" id="{66352799-747F-4628-87D3-BD83EA178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1615" y="5829792"/>
            <a:ext cx="1418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C00000"/>
                </a:solidFill>
                <a:latin typeface="Helvetica Neue Light"/>
                <a:cs typeface="Courier New" panose="02070309020205020404" pitchFamily="49" charset="0"/>
              </a:rPr>
              <a:t>Carry out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92DD4C1E-A988-4B1C-86DB-775B71EB7D5F}"/>
              </a:ext>
            </a:extLst>
          </p:cNvPr>
          <p:cNvCxnSpPr>
            <a:cxnSpLocks/>
          </p:cNvCxnSpPr>
          <p:nvPr/>
        </p:nvCxnSpPr>
        <p:spPr>
          <a:xfrm flipH="1" flipV="1">
            <a:off x="9915651" y="5936620"/>
            <a:ext cx="706242" cy="1377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AutoShape 178">
            <a:extLst>
              <a:ext uri="{FF2B5EF4-FFF2-40B4-BE49-F238E27FC236}">
                <a16:creationId xmlns="" xmlns:a16="http://schemas.microsoft.com/office/drawing/2014/main" id="{D382BB74-6BD8-4519-A397-D102D9F59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5829" y="5719932"/>
            <a:ext cx="208577" cy="39328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 Neue Light"/>
              </a:rPr>
              <a:t>1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06172" y="537100"/>
            <a:ext cx="3621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Addition</a:t>
            </a:r>
          </a:p>
        </p:txBody>
      </p:sp>
    </p:spTree>
    <p:extLst>
      <p:ext uri="{BB962C8B-B14F-4D97-AF65-F5344CB8AC3E}">
        <p14:creationId xmlns:p14="http://schemas.microsoft.com/office/powerpoint/2010/main" val="43582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6" grpId="0"/>
      <p:bldP spid="173" grpId="0"/>
      <p:bldP spid="180" grpId="0"/>
      <p:bldP spid="189" grpId="0"/>
      <p:bldP spid="191" grpId="0"/>
      <p:bldP spid="192" grpId="0" animBg="1"/>
      <p:bldP spid="193" grpId="0"/>
      <p:bldP spid="195" grpId="0"/>
      <p:bldP spid="196" grpId="0"/>
      <p:bldP spid="198" grpId="0" animBg="1"/>
      <p:bldP spid="199" grpId="0"/>
      <p:bldP spid="200" grpId="0"/>
      <p:bldP spid="201" grpId="0"/>
      <p:bldP spid="202" grpId="0"/>
      <p:bldP spid="207" grpId="0"/>
      <p:bldP spid="210" grpId="0" animBg="1"/>
      <p:bldP spid="210" grpId="1" animBg="1"/>
      <p:bldP spid="212" grpId="0"/>
      <p:bldP spid="213" grpId="0"/>
      <p:bldP spid="218" grpId="0"/>
      <p:bldP spid="219" grpId="0"/>
      <p:bldP spid="220" grpId="0"/>
      <p:bldP spid="221" grpId="0"/>
      <p:bldP spid="222" grpId="0"/>
      <p:bldP spid="232" grpId="0" animBg="1"/>
      <p:bldP spid="236" grpId="0" animBg="1"/>
      <p:bldP spid="238" grpId="0" animBg="1"/>
      <p:bldP spid="239" grpId="0"/>
      <p:bldP spid="243" grpId="0"/>
      <p:bldP spid="2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220">
            <a:extLst>
              <a:ext uri="{FF2B5EF4-FFF2-40B4-BE49-F238E27FC236}">
                <a16:creationId xmlns="" xmlns:a16="http://schemas.microsoft.com/office/drawing/2014/main" id="{67632D14-FD6F-4090-ACA9-2BD3D8316A9E}"/>
              </a:ext>
            </a:extLst>
          </p:cNvPr>
          <p:cNvGrpSpPr>
            <a:grpSpLocks/>
          </p:cNvGrpSpPr>
          <p:nvPr/>
        </p:nvGrpSpPr>
        <p:grpSpPr bwMode="auto">
          <a:xfrm>
            <a:off x="3849993" y="4538518"/>
            <a:ext cx="1273088" cy="809411"/>
            <a:chOff x="3447" y="3537"/>
            <a:chExt cx="778" cy="344"/>
          </a:xfrm>
        </p:grpSpPr>
        <p:sp>
          <p:nvSpPr>
            <p:cNvPr id="155" name="Text Box 137">
              <a:extLst>
                <a:ext uri="{FF2B5EF4-FFF2-40B4-BE49-F238E27FC236}">
                  <a16:creationId xmlns="" xmlns:a16="http://schemas.microsoft.com/office/drawing/2014/main" id="{0078EAE5-A2E8-4F17-996E-6B5EF1926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3537"/>
              <a:ext cx="46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15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16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56" name="Text Box 138">
              <a:extLst>
                <a:ext uri="{FF2B5EF4-FFF2-40B4-BE49-F238E27FC236}">
                  <a16:creationId xmlns="" xmlns:a16="http://schemas.microsoft.com/office/drawing/2014/main" id="{6B1D049E-E016-4FFD-8863-F22B2E752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7" y="3685"/>
              <a:ext cx="478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0A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16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57" name="Line 139">
              <a:extLst>
                <a:ext uri="{FF2B5EF4-FFF2-40B4-BE49-F238E27FC236}">
                  <a16:creationId xmlns="" xmlns:a16="http://schemas.microsoft.com/office/drawing/2014/main" id="{E82DFA56-559C-42E8-A32A-7067A77E5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7" y="3870"/>
              <a:ext cx="5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sp>
          <p:nvSpPr>
            <p:cNvPr id="158" name="Text Box 140">
              <a:extLst>
                <a:ext uri="{FF2B5EF4-FFF2-40B4-BE49-F238E27FC236}">
                  <a16:creationId xmlns="" xmlns:a16="http://schemas.microsoft.com/office/drawing/2014/main" id="{9A3F0DBF-C4C1-4290-9215-3C45DB9BF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0" y="3649"/>
              <a:ext cx="219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b="1">
                  <a:latin typeface="Helvetica Neue Light"/>
                </a:rPr>
                <a:t>+</a:t>
              </a:r>
            </a:p>
          </p:txBody>
        </p:sp>
      </p:grpSp>
      <p:sp>
        <p:nvSpPr>
          <p:cNvPr id="159" name="Text Box 141">
            <a:extLst>
              <a:ext uri="{FF2B5EF4-FFF2-40B4-BE49-F238E27FC236}">
                <a16:creationId xmlns="" xmlns:a16="http://schemas.microsoft.com/office/drawing/2014/main" id="{8054DD67-6179-442C-9DBD-1AF8A4ED4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552" y="5281906"/>
            <a:ext cx="7505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1F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16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="" xmlns:a16="http://schemas.microsoft.com/office/drawing/2014/main" id="{5EA5CFB6-E3E6-46BD-84FF-1C98AD10C0FB}"/>
              </a:ext>
            </a:extLst>
          </p:cNvPr>
          <p:cNvGrpSpPr>
            <a:grpSpLocks/>
          </p:cNvGrpSpPr>
          <p:nvPr/>
        </p:nvGrpSpPr>
        <p:grpSpPr bwMode="auto">
          <a:xfrm>
            <a:off x="8144622" y="1888366"/>
            <a:ext cx="1011116" cy="890522"/>
            <a:chOff x="4665663" y="5516563"/>
            <a:chExt cx="981509" cy="600579"/>
          </a:xfrm>
        </p:grpSpPr>
        <p:sp>
          <p:nvSpPr>
            <p:cNvPr id="161" name="Line 146">
              <a:extLst>
                <a:ext uri="{FF2B5EF4-FFF2-40B4-BE49-F238E27FC236}">
                  <a16:creationId xmlns="" xmlns:a16="http://schemas.microsoft.com/office/drawing/2014/main" id="{23CAE188-7CDB-4E0C-9756-EF63A4D8D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5826" y="6117142"/>
              <a:ext cx="95134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 dirty="0">
                <a:latin typeface="Helvetica Neue Light"/>
              </a:endParaRPr>
            </a:p>
          </p:txBody>
        </p:sp>
        <p:grpSp>
          <p:nvGrpSpPr>
            <p:cNvPr id="162" name="Group 5">
              <a:extLst>
                <a:ext uri="{FF2B5EF4-FFF2-40B4-BE49-F238E27FC236}">
                  <a16:creationId xmlns="" xmlns:a16="http://schemas.microsoft.com/office/drawing/2014/main" id="{804D36B7-B4FE-4538-9CDF-17F4B71EE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5663" y="5516563"/>
              <a:ext cx="816601" cy="578052"/>
              <a:chOff x="4665663" y="5516563"/>
              <a:chExt cx="816601" cy="578052"/>
            </a:xfrm>
          </p:grpSpPr>
          <p:sp>
            <p:nvSpPr>
              <p:cNvPr id="163" name="Text Box 144">
                <a:extLst>
                  <a:ext uri="{FF2B5EF4-FFF2-40B4-BE49-F238E27FC236}">
                    <a16:creationId xmlns="" xmlns:a16="http://schemas.microsoft.com/office/drawing/2014/main" id="{4767C7CC-1796-46E8-8EB2-07E52DB39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4438" y="5516563"/>
                <a:ext cx="456237" cy="31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dirty="0">
                    <a:solidFill>
                      <a:schemeClr val="accent2"/>
                    </a:solidFill>
                    <a:latin typeface="Helvetica Neue Light"/>
                  </a:rPr>
                  <a:t>3</a:t>
                </a:r>
                <a:r>
                  <a:rPr lang="en-US" altLang="ja-JP" sz="2400" baseline="-25000" dirty="0">
                    <a:solidFill>
                      <a:schemeClr val="accent2"/>
                    </a:solidFill>
                    <a:latin typeface="Helvetica Neue Light"/>
                  </a:rPr>
                  <a:t>8</a:t>
                </a:r>
                <a:endParaRPr lang="en-US" altLang="ja-JP" sz="2400" dirty="0">
                  <a:latin typeface="Helvetica Neue Light"/>
                </a:endParaRPr>
              </a:p>
            </p:txBody>
          </p:sp>
          <p:sp>
            <p:nvSpPr>
              <p:cNvPr id="164" name="Text Box 145">
                <a:extLst>
                  <a:ext uri="{FF2B5EF4-FFF2-40B4-BE49-F238E27FC236}">
                    <a16:creationId xmlns="" xmlns:a16="http://schemas.microsoft.com/office/drawing/2014/main" id="{470E299C-269C-4B94-A201-6AF3DAAF5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6026" y="5775326"/>
                <a:ext cx="456238" cy="31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dirty="0">
                    <a:solidFill>
                      <a:schemeClr val="accent2"/>
                    </a:solidFill>
                    <a:latin typeface="Helvetica Neue Light"/>
                  </a:rPr>
                  <a:t>7</a:t>
                </a:r>
                <a:r>
                  <a:rPr lang="en-US" altLang="ja-JP" sz="2400" baseline="-25000" dirty="0">
                    <a:solidFill>
                      <a:schemeClr val="accent2"/>
                    </a:solidFill>
                    <a:latin typeface="Helvetica Neue Light"/>
                  </a:rPr>
                  <a:t>8</a:t>
                </a:r>
                <a:endParaRPr lang="en-US" altLang="ja-JP" sz="2400" dirty="0">
                  <a:latin typeface="Helvetica Neue Light"/>
                </a:endParaRPr>
              </a:p>
            </p:txBody>
          </p:sp>
          <p:sp>
            <p:nvSpPr>
              <p:cNvPr id="165" name="Text Box 147">
                <a:extLst>
                  <a:ext uri="{FF2B5EF4-FFF2-40B4-BE49-F238E27FC236}">
                    <a16:creationId xmlns="" xmlns:a16="http://schemas.microsoft.com/office/drawing/2014/main" id="{67F72E73-7CCF-4BAB-9B4F-DB28B7D3F9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5663" y="5783263"/>
                <a:ext cx="347313" cy="31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b="1">
                    <a:latin typeface="Helvetica Neue Light"/>
                  </a:rPr>
                  <a:t>+</a:t>
                </a:r>
              </a:p>
            </p:txBody>
          </p:sp>
        </p:grpSp>
      </p:grpSp>
      <p:sp>
        <p:nvSpPr>
          <p:cNvPr id="166" name="Text Box 148">
            <a:extLst>
              <a:ext uri="{FF2B5EF4-FFF2-40B4-BE49-F238E27FC236}">
                <a16:creationId xmlns="" xmlns:a16="http://schemas.microsoft.com/office/drawing/2014/main" id="{ADA5BDFD-14C0-4142-BE52-DA6BEEDC0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955" y="2778888"/>
            <a:ext cx="641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12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8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B4E5D780-BC0C-4F14-A516-FD6E97131718}"/>
              </a:ext>
            </a:extLst>
          </p:cNvPr>
          <p:cNvGrpSpPr>
            <a:grpSpLocks/>
          </p:cNvGrpSpPr>
          <p:nvPr/>
        </p:nvGrpSpPr>
        <p:grpSpPr bwMode="auto">
          <a:xfrm>
            <a:off x="6039473" y="1855223"/>
            <a:ext cx="1012754" cy="886975"/>
            <a:chOff x="3744913" y="5518150"/>
            <a:chExt cx="983101" cy="598187"/>
          </a:xfrm>
        </p:grpSpPr>
        <p:sp>
          <p:nvSpPr>
            <p:cNvPr id="168" name="Text Box 151">
              <a:extLst>
                <a:ext uri="{FF2B5EF4-FFF2-40B4-BE49-F238E27FC236}">
                  <a16:creationId xmlns="" xmlns:a16="http://schemas.microsoft.com/office/drawing/2014/main" id="{0624E720-12D0-4BFE-A32F-B5150A025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688" y="5518150"/>
              <a:ext cx="622739" cy="311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55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8</a:t>
              </a:r>
              <a:endParaRPr lang="en-US" altLang="ja-JP" sz="2400" dirty="0">
                <a:latin typeface="Helvetica Neue Light"/>
              </a:endParaRPr>
            </a:p>
          </p:txBody>
        </p:sp>
        <p:grpSp>
          <p:nvGrpSpPr>
            <p:cNvPr id="169" name="Group 2">
              <a:extLst>
                <a:ext uri="{FF2B5EF4-FFF2-40B4-BE49-F238E27FC236}">
                  <a16:creationId xmlns="" xmlns:a16="http://schemas.microsoft.com/office/drawing/2014/main" id="{19626E0D-D2B4-479E-AB14-99A6A9B81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913" y="5776913"/>
              <a:ext cx="983101" cy="339424"/>
              <a:chOff x="3744913" y="5776913"/>
              <a:chExt cx="983101" cy="339424"/>
            </a:xfrm>
          </p:grpSpPr>
          <p:sp>
            <p:nvSpPr>
              <p:cNvPr id="170" name="Text Box 152">
                <a:extLst>
                  <a:ext uri="{FF2B5EF4-FFF2-40B4-BE49-F238E27FC236}">
                    <a16:creationId xmlns="" xmlns:a16="http://schemas.microsoft.com/office/drawing/2014/main" id="{426DA627-B68B-4F73-A226-04FEC8E71A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5276" y="5776913"/>
                <a:ext cx="622738" cy="311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dirty="0">
                    <a:solidFill>
                      <a:schemeClr val="accent2"/>
                    </a:solidFill>
                    <a:latin typeface="Helvetica Neue Light"/>
                  </a:rPr>
                  <a:t>66</a:t>
                </a:r>
                <a:r>
                  <a:rPr lang="en-US" altLang="ja-JP" sz="2400" baseline="-25000" dirty="0">
                    <a:solidFill>
                      <a:schemeClr val="accent2"/>
                    </a:solidFill>
                    <a:latin typeface="Helvetica Neue Light"/>
                  </a:rPr>
                  <a:t>8</a:t>
                </a:r>
                <a:endParaRPr lang="en-US" altLang="ja-JP" sz="2400" dirty="0">
                  <a:latin typeface="Helvetica Neue Light"/>
                </a:endParaRPr>
              </a:p>
            </p:txBody>
          </p:sp>
          <p:sp>
            <p:nvSpPr>
              <p:cNvPr id="171" name="Line 153">
                <a:extLst>
                  <a:ext uri="{FF2B5EF4-FFF2-40B4-BE49-F238E27FC236}">
                    <a16:creationId xmlns="" xmlns:a16="http://schemas.microsoft.com/office/drawing/2014/main" id="{3A1665C7-4DA1-4D5F-A80E-EF150AE1F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4913" y="6116337"/>
                <a:ext cx="95052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aa-ET" sz="2400">
                  <a:latin typeface="Helvetica Neue Light"/>
                </a:endParaRPr>
              </a:p>
            </p:txBody>
          </p:sp>
          <p:sp>
            <p:nvSpPr>
              <p:cNvPr id="172" name="Text Box 154">
                <a:extLst>
                  <a:ext uri="{FF2B5EF4-FFF2-40B4-BE49-F238E27FC236}">
                    <a16:creationId xmlns="" xmlns:a16="http://schemas.microsoft.com/office/drawing/2014/main" id="{DC258A94-E433-47D5-9FAC-6292E747E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4913" y="5784850"/>
                <a:ext cx="347314" cy="311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2400" b="1">
                    <a:latin typeface="Helvetica Neue Light"/>
                  </a:rPr>
                  <a:t>+</a:t>
                </a:r>
              </a:p>
            </p:txBody>
          </p:sp>
        </p:grpSp>
      </p:grpSp>
      <p:sp>
        <p:nvSpPr>
          <p:cNvPr id="173" name="Text Box 155">
            <a:extLst>
              <a:ext uri="{FF2B5EF4-FFF2-40B4-BE49-F238E27FC236}">
                <a16:creationId xmlns="" xmlns:a16="http://schemas.microsoft.com/office/drawing/2014/main" id="{8DAE9ECB-0566-4A1F-B047-38D7B5856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486" y="2771479"/>
            <a:ext cx="813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143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8</a:t>
            </a:r>
            <a:endParaRPr lang="en-US" altLang="ja-JP" sz="2400" dirty="0">
              <a:latin typeface="Helvetica Neue Light"/>
            </a:endParaRPr>
          </a:p>
        </p:txBody>
      </p:sp>
      <p:sp>
        <p:nvSpPr>
          <p:cNvPr id="175" name="Text Box 157">
            <a:extLst>
              <a:ext uri="{FF2B5EF4-FFF2-40B4-BE49-F238E27FC236}">
                <a16:creationId xmlns="" xmlns:a16="http://schemas.microsoft.com/office/drawing/2014/main" id="{D260C317-EEA6-4AFD-B564-10667B8C5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372" y="1868382"/>
            <a:ext cx="640720" cy="46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25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8</a:t>
            </a:r>
            <a:endParaRPr lang="en-US" altLang="ja-JP" sz="2400" dirty="0">
              <a:latin typeface="Helvetica Neue Light"/>
            </a:endParaRPr>
          </a:p>
        </p:txBody>
      </p:sp>
      <p:sp>
        <p:nvSpPr>
          <p:cNvPr id="176" name="Text Box 158">
            <a:extLst>
              <a:ext uri="{FF2B5EF4-FFF2-40B4-BE49-F238E27FC236}">
                <a16:creationId xmlns="" xmlns:a16="http://schemas.microsoft.com/office/drawing/2014/main" id="{3FA0F79A-FAEE-41E9-9C95-D32F5E1A7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282" y="2280746"/>
            <a:ext cx="640720" cy="46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12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8</a:t>
            </a:r>
            <a:endParaRPr lang="en-US" altLang="ja-JP" sz="2400" baseline="-25000" dirty="0">
              <a:latin typeface="Helvetica Neue Light"/>
            </a:endParaRPr>
          </a:p>
        </p:txBody>
      </p:sp>
      <p:sp>
        <p:nvSpPr>
          <p:cNvPr id="177" name="Line 159">
            <a:extLst>
              <a:ext uri="{FF2B5EF4-FFF2-40B4-BE49-F238E27FC236}">
                <a16:creationId xmlns="" xmlns:a16="http://schemas.microsoft.com/office/drawing/2014/main" id="{F6159DD5-9347-4919-B65A-96B409D722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7866" y="2755291"/>
            <a:ext cx="97887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a-ET" sz="2400">
              <a:latin typeface="Helvetica Neue Light"/>
            </a:endParaRPr>
          </a:p>
        </p:txBody>
      </p:sp>
      <p:sp>
        <p:nvSpPr>
          <p:cNvPr id="178" name="Text Box 160">
            <a:extLst>
              <a:ext uri="{FF2B5EF4-FFF2-40B4-BE49-F238E27FC236}">
                <a16:creationId xmlns="" xmlns:a16="http://schemas.microsoft.com/office/drawing/2014/main" id="{32930CAE-DADA-4740-BB4E-8AD60F3C5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6383" y="2274200"/>
            <a:ext cx="365663" cy="47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dirty="0">
                <a:latin typeface="Helvetica Neue Light"/>
              </a:rPr>
              <a:t>+</a:t>
            </a:r>
          </a:p>
        </p:txBody>
      </p:sp>
      <p:sp>
        <p:nvSpPr>
          <p:cNvPr id="179" name="Text Box 161">
            <a:extLst>
              <a:ext uri="{FF2B5EF4-FFF2-40B4-BE49-F238E27FC236}">
                <a16:creationId xmlns="" xmlns:a16="http://schemas.microsoft.com/office/drawing/2014/main" id="{3F92501C-4DF9-471A-B69E-F70C5907F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372" y="2761836"/>
            <a:ext cx="640720" cy="46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37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8</a:t>
            </a:r>
            <a:endParaRPr lang="en-US" altLang="ja-JP" sz="2400" dirty="0">
              <a:latin typeface="Helvetica Neue Light"/>
            </a:endParaRPr>
          </a:p>
        </p:txBody>
      </p:sp>
      <p:sp>
        <p:nvSpPr>
          <p:cNvPr id="180" name="Text Box 185">
            <a:extLst>
              <a:ext uri="{FF2B5EF4-FFF2-40B4-BE49-F238E27FC236}">
                <a16:creationId xmlns="" xmlns:a16="http://schemas.microsoft.com/office/drawing/2014/main" id="{467EF7DC-0961-451D-94A7-056D026AB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341" y="5291878"/>
            <a:ext cx="7553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63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16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181" name="Group 221">
            <a:extLst>
              <a:ext uri="{FF2B5EF4-FFF2-40B4-BE49-F238E27FC236}">
                <a16:creationId xmlns="" xmlns:a16="http://schemas.microsoft.com/office/drawing/2014/main" id="{75F6C5BF-885E-4B39-93B9-C78E5890B0B0}"/>
              </a:ext>
            </a:extLst>
          </p:cNvPr>
          <p:cNvGrpSpPr>
            <a:grpSpLocks/>
          </p:cNvGrpSpPr>
          <p:nvPr/>
        </p:nvGrpSpPr>
        <p:grpSpPr bwMode="auto">
          <a:xfrm>
            <a:off x="5917153" y="4579961"/>
            <a:ext cx="1157290" cy="777642"/>
            <a:chOff x="854" y="3470"/>
            <a:chExt cx="729" cy="413"/>
          </a:xfrm>
        </p:grpSpPr>
        <p:sp>
          <p:nvSpPr>
            <p:cNvPr id="182" name="Text Box 181">
              <a:extLst>
                <a:ext uri="{FF2B5EF4-FFF2-40B4-BE49-F238E27FC236}">
                  <a16:creationId xmlns="" xmlns:a16="http://schemas.microsoft.com/office/drawing/2014/main" id="{C299AA7E-42E2-4EFE-BF37-4EF73FF11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3470"/>
              <a:ext cx="503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2D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16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83" name="Text Box 182">
              <a:extLst>
                <a:ext uri="{FF2B5EF4-FFF2-40B4-BE49-F238E27FC236}">
                  <a16:creationId xmlns="" xmlns:a16="http://schemas.microsoft.com/office/drawing/2014/main" id="{BD74D975-CB5E-4B0F-8460-BF40F060C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3633"/>
              <a:ext cx="47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36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16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184" name="Line 183">
              <a:extLst>
                <a:ext uri="{FF2B5EF4-FFF2-40B4-BE49-F238E27FC236}">
                  <a16:creationId xmlns="" xmlns:a16="http://schemas.microsoft.com/office/drawing/2014/main" id="{55AF3DBB-867E-49CD-A6ED-4F1D721D7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9" y="3869"/>
              <a:ext cx="6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sp>
          <p:nvSpPr>
            <p:cNvPr id="185" name="Text Box 184">
              <a:extLst>
                <a:ext uri="{FF2B5EF4-FFF2-40B4-BE49-F238E27FC236}">
                  <a16:creationId xmlns="" xmlns:a16="http://schemas.microsoft.com/office/drawing/2014/main" id="{068EE504-B93E-4FB0-8EEE-2E3AD1276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" y="3638"/>
              <a:ext cx="22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b="1" dirty="0">
                  <a:latin typeface="Helvetica Neue Light"/>
                </a:rPr>
                <a:t>+</a:t>
              </a:r>
            </a:p>
          </p:txBody>
        </p:sp>
      </p:grpSp>
      <p:sp>
        <p:nvSpPr>
          <p:cNvPr id="188" name="Content Placeholder 187">
            <a:extLst>
              <a:ext uri="{FF2B5EF4-FFF2-40B4-BE49-F238E27FC236}">
                <a16:creationId xmlns="" xmlns:a16="http://schemas.microsoft.com/office/drawing/2014/main" id="{F990D219-573B-4222-B262-9E686F69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43" y="1546029"/>
            <a:ext cx="9472680" cy="461176"/>
          </a:xfrm>
        </p:spPr>
        <p:txBody>
          <a:bodyPr>
            <a:normAutofit/>
          </a:bodyPr>
          <a:lstStyle/>
          <a:p>
            <a:r>
              <a:rPr lang="fr-FR" sz="2400" dirty="0" err="1">
                <a:latin typeface="Helvetica Neue Light"/>
              </a:rPr>
              <a:t>Compute</a:t>
            </a:r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  <a:p>
            <a:endParaRPr lang="fr-FR" sz="2400" dirty="0">
              <a:latin typeface="Helvetica Neue Light"/>
            </a:endParaRPr>
          </a:p>
        </p:txBody>
      </p:sp>
      <p:sp>
        <p:nvSpPr>
          <p:cNvPr id="70" name="Text Box 185">
            <a:extLst>
              <a:ext uri="{FF2B5EF4-FFF2-40B4-BE49-F238E27FC236}">
                <a16:creationId xmlns="" xmlns:a16="http://schemas.microsoft.com/office/drawing/2014/main" id="{7B893251-2296-CA8A-C488-D173C87C1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993" y="5235251"/>
            <a:ext cx="611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solidFill>
                  <a:schemeClr val="accent2"/>
                </a:solidFill>
                <a:latin typeface="Helvetica Neue Light"/>
              </a:rPr>
              <a:t>A</a:t>
            </a:r>
            <a:r>
              <a:rPr lang="en-US" altLang="ja-JP" sz="2400" baseline="-25000" dirty="0">
                <a:solidFill>
                  <a:schemeClr val="accent2"/>
                </a:solidFill>
                <a:latin typeface="Helvetica Neue Light"/>
              </a:rPr>
              <a:t>16</a:t>
            </a:r>
            <a:endParaRPr lang="en-US" altLang="ja-JP" sz="2400" dirty="0">
              <a:latin typeface="Helvetica Neue Light"/>
            </a:endParaRPr>
          </a:p>
        </p:txBody>
      </p:sp>
      <p:grpSp>
        <p:nvGrpSpPr>
          <p:cNvPr id="71" name="Group 221">
            <a:extLst>
              <a:ext uri="{FF2B5EF4-FFF2-40B4-BE49-F238E27FC236}">
                <a16:creationId xmlns="" xmlns:a16="http://schemas.microsoft.com/office/drawing/2014/main" id="{05B14D7A-1D04-DF4B-F7E4-39EC9360ADCF}"/>
              </a:ext>
            </a:extLst>
          </p:cNvPr>
          <p:cNvGrpSpPr>
            <a:grpSpLocks/>
          </p:cNvGrpSpPr>
          <p:nvPr/>
        </p:nvGrpSpPr>
        <p:grpSpPr bwMode="auto">
          <a:xfrm>
            <a:off x="8151217" y="4536822"/>
            <a:ext cx="1009653" cy="777642"/>
            <a:chOff x="854" y="3470"/>
            <a:chExt cx="636" cy="413"/>
          </a:xfrm>
        </p:grpSpPr>
        <p:sp>
          <p:nvSpPr>
            <p:cNvPr id="72" name="Text Box 181">
              <a:extLst>
                <a:ext uri="{FF2B5EF4-FFF2-40B4-BE49-F238E27FC236}">
                  <a16:creationId xmlns="" xmlns:a16="http://schemas.microsoft.com/office/drawing/2014/main" id="{B1D05D69-42E6-493F-60D3-A6B1EE65A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3470"/>
              <a:ext cx="36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3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16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73" name="Text Box 182">
              <a:extLst>
                <a:ext uri="{FF2B5EF4-FFF2-40B4-BE49-F238E27FC236}">
                  <a16:creationId xmlns="" xmlns:a16="http://schemas.microsoft.com/office/drawing/2014/main" id="{03DC268C-023F-49B7-0DA9-EF3A54133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" y="3633"/>
              <a:ext cx="36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dirty="0">
                  <a:solidFill>
                    <a:schemeClr val="accent2"/>
                  </a:solidFill>
                  <a:latin typeface="Helvetica Neue Light"/>
                </a:rPr>
                <a:t>7</a:t>
              </a:r>
              <a:r>
                <a:rPr lang="en-US" altLang="ja-JP" sz="2400" baseline="-25000" dirty="0">
                  <a:solidFill>
                    <a:schemeClr val="accent2"/>
                  </a:solidFill>
                  <a:latin typeface="Helvetica Neue Light"/>
                </a:rPr>
                <a:t>16</a:t>
              </a:r>
              <a:endParaRPr lang="en-US" altLang="ja-JP" sz="2400" dirty="0">
                <a:latin typeface="Helvetica Neue Light"/>
              </a:endParaRPr>
            </a:p>
          </p:txBody>
        </p:sp>
        <p:sp>
          <p:nvSpPr>
            <p:cNvPr id="74" name="Line 183">
              <a:extLst>
                <a:ext uri="{FF2B5EF4-FFF2-40B4-BE49-F238E27FC236}">
                  <a16:creationId xmlns="" xmlns:a16="http://schemas.microsoft.com/office/drawing/2014/main" id="{556F1DBA-0DDB-7678-5CC3-5D201F1021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3" y="3869"/>
              <a:ext cx="6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a-ET" sz="2400">
                <a:latin typeface="Helvetica Neue Light"/>
              </a:endParaRPr>
            </a:p>
          </p:txBody>
        </p:sp>
        <p:sp>
          <p:nvSpPr>
            <p:cNvPr id="75" name="Text Box 184">
              <a:extLst>
                <a:ext uri="{FF2B5EF4-FFF2-40B4-BE49-F238E27FC236}">
                  <a16:creationId xmlns="" xmlns:a16="http://schemas.microsoft.com/office/drawing/2014/main" id="{3C8B95D4-AEDE-3F94-BEBF-F3BF7F7E8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" y="3638"/>
              <a:ext cx="22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2400" b="1" dirty="0">
                  <a:latin typeface="Helvetica Neue Light"/>
                </a:rPr>
                <a:t>+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23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20340" y="614206"/>
            <a:ext cx="7237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Octal and </a:t>
            </a:r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Hexadecimal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Addition</a:t>
            </a:r>
          </a:p>
        </p:txBody>
      </p:sp>
    </p:spTree>
    <p:extLst>
      <p:ext uri="{BB962C8B-B14F-4D97-AF65-F5344CB8AC3E}">
        <p14:creationId xmlns:p14="http://schemas.microsoft.com/office/powerpoint/2010/main" val="9576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6" grpId="0"/>
      <p:bldP spid="173" grpId="0"/>
      <p:bldP spid="175" grpId="0"/>
      <p:bldP spid="176" grpId="0"/>
      <p:bldP spid="177" grpId="0" animBg="1"/>
      <p:bldP spid="178" grpId="0"/>
      <p:bldP spid="179" grpId="0"/>
      <p:bldP spid="180" grpId="0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EAC3D7-1E79-490A-3314-6D99F870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531" y="1427806"/>
            <a:ext cx="10515600" cy="4351338"/>
          </a:xfrm>
        </p:spPr>
        <p:txBody>
          <a:bodyPr/>
          <a:lstStyle/>
          <a:p>
            <a:r>
              <a:rPr lang="en-US" altLang="tr-TR" sz="2000" dirty="0">
                <a:solidFill>
                  <a:srgbClr val="0070C0"/>
                </a:solidFill>
                <a:latin typeface="Helvetica Neue Light"/>
              </a:rPr>
              <a:t>Notes</a:t>
            </a:r>
            <a:r>
              <a:rPr lang="en-US" altLang="tr-TR" dirty="0">
                <a:solidFill>
                  <a:srgbClr val="0070C0"/>
                </a:solidFill>
                <a:latin typeface="Helvetica Neue Light"/>
              </a:rPr>
              <a:t>: </a:t>
            </a:r>
          </a:p>
          <a:p>
            <a:pPr lvl="1"/>
            <a:r>
              <a:rPr lang="en-US" altLang="tr-TR" sz="2200" dirty="0">
                <a:latin typeface="Helvetica Neue Light"/>
              </a:rPr>
              <a:t>if multiplier bit is 1 copy multiplicand (place value)</a:t>
            </a:r>
          </a:p>
          <a:p>
            <a:pPr lvl="2"/>
            <a:r>
              <a:rPr lang="en-US" altLang="tr-TR" dirty="0">
                <a:latin typeface="Helvetica Neue Light"/>
              </a:rPr>
              <a:t>otherwise zero</a:t>
            </a:r>
          </a:p>
          <a:p>
            <a:pPr lvl="1"/>
            <a:r>
              <a:rPr lang="en-US" altLang="tr-TR" sz="2200" dirty="0">
                <a:latin typeface="Helvetica Neue Light"/>
              </a:rPr>
              <a:t>Note: need double length result</a:t>
            </a:r>
            <a:endParaRPr lang="aa-ET" sz="2200" dirty="0">
              <a:latin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60A4EF-3A1F-508B-3DAA-F5F02EA26C88}"/>
              </a:ext>
            </a:extLst>
          </p:cNvPr>
          <p:cNvSpPr txBox="1"/>
          <p:nvPr/>
        </p:nvSpPr>
        <p:spPr>
          <a:xfrm>
            <a:off x="7416184" y="2869921"/>
            <a:ext cx="12796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u="none" strike="noStrike" baseline="0" dirty="0">
                <a:solidFill>
                  <a:schemeClr val="bg1"/>
                </a:solidFill>
                <a:latin typeface="Helvetica Neue Light"/>
              </a:rPr>
              <a:t>x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 </a:t>
            </a:r>
            <a:r>
              <a:rPr lang="aa-ET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 </a:t>
            </a:r>
            <a:r>
              <a:rPr lang="aa-ET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0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 </a:t>
            </a:r>
            <a:r>
              <a:rPr lang="aa-ET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 </a:t>
            </a:r>
            <a:r>
              <a:rPr lang="aa-ET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1</a:t>
            </a:r>
          </a:p>
          <a:p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x 1 1 0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E07FD53-1C92-623F-12A2-856F7B903A61}"/>
              </a:ext>
            </a:extLst>
          </p:cNvPr>
          <p:cNvSpPr txBox="1"/>
          <p:nvPr/>
        </p:nvSpPr>
        <p:spPr>
          <a:xfrm>
            <a:off x="9130872" y="2869921"/>
            <a:ext cx="22340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r-TR" sz="2200" dirty="0">
                <a:latin typeface="Helvetica Neue Light"/>
              </a:rPr>
              <a:t>Multiplicand</a:t>
            </a:r>
            <a:endParaRPr lang="aa-ET" sz="2200" b="0" i="0" u="none" strike="noStrike" baseline="0" dirty="0">
              <a:solidFill>
                <a:srgbClr val="000000"/>
              </a:solidFill>
              <a:latin typeface="Helvetica Neue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D164BF9-8935-6992-04DF-E35C59413CA7}"/>
              </a:ext>
            </a:extLst>
          </p:cNvPr>
          <p:cNvCxnSpPr/>
          <p:nvPr/>
        </p:nvCxnSpPr>
        <p:spPr>
          <a:xfrm flipH="1">
            <a:off x="6288386" y="3648471"/>
            <a:ext cx="24121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0A1EBA-3BA6-50CB-AECB-7BDE4A0463D0}"/>
              </a:ext>
            </a:extLst>
          </p:cNvPr>
          <p:cNvSpPr txBox="1"/>
          <p:nvPr/>
        </p:nvSpPr>
        <p:spPr>
          <a:xfrm>
            <a:off x="7425568" y="3896028"/>
            <a:ext cx="1521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</a:rPr>
              <a:t>0 0 0 0 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  <a:sym typeface="Wingdings" panose="05000000000000000000" pitchFamily="2" charset="2"/>
              </a:rPr>
              <a:t></a:t>
            </a:r>
            <a:endParaRPr lang="aa-ET" sz="2200" b="0" i="0" u="none" strike="noStrike" baseline="0" dirty="0">
              <a:solidFill>
                <a:srgbClr val="000000"/>
              </a:solidFill>
              <a:latin typeface="Helvetica Neue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C828765-6891-67D9-8E79-BADBA9D51EAD}"/>
              </a:ext>
            </a:extLst>
          </p:cNvPr>
          <p:cNvSpPr txBox="1"/>
          <p:nvPr/>
        </p:nvSpPr>
        <p:spPr>
          <a:xfrm>
            <a:off x="7218080" y="4201925"/>
            <a:ext cx="16947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u="none" strike="noStrike" baseline="0" dirty="0">
                <a:latin typeface="Helvetica Neue Light"/>
              </a:rPr>
              <a:t>1 0 1 1 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  <a:sym typeface="Wingdings" panose="05000000000000000000" pitchFamily="2" charset="2"/>
              </a:rPr>
              <a:t> </a:t>
            </a:r>
            <a:endParaRPr lang="aa-ET" sz="2200" b="0" i="0" u="none" strike="noStrike" baseline="0" dirty="0">
              <a:latin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E3DEC6-8A2A-35FB-D165-AA26C1194E42}"/>
              </a:ext>
            </a:extLst>
          </p:cNvPr>
          <p:cNvSpPr txBox="1"/>
          <p:nvPr/>
        </p:nvSpPr>
        <p:spPr>
          <a:xfrm>
            <a:off x="7001116" y="4542820"/>
            <a:ext cx="16947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u="none" strike="noStrike" baseline="0" dirty="0">
                <a:latin typeface="Helvetica Neue Light"/>
              </a:rPr>
              <a:t>1 0 1 1 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  <a:sym typeface="Wingdings" panose="05000000000000000000" pitchFamily="2" charset="2"/>
              </a:rPr>
              <a:t>  </a:t>
            </a:r>
            <a:endParaRPr lang="aa-ET" sz="2200" b="0" i="0" u="none" strike="noStrike" baseline="0" dirty="0">
              <a:latin typeface="Helvetica Neue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3F98490-AA4E-6443-A735-C34ADFF3F4C2}"/>
              </a:ext>
            </a:extLst>
          </p:cNvPr>
          <p:cNvCxnSpPr/>
          <p:nvPr/>
        </p:nvCxnSpPr>
        <p:spPr>
          <a:xfrm flipH="1">
            <a:off x="6284822" y="4973707"/>
            <a:ext cx="24121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8DF3A5D-391A-7888-0896-77BA4121A30E}"/>
              </a:ext>
            </a:extLst>
          </p:cNvPr>
          <p:cNvSpPr txBox="1"/>
          <p:nvPr/>
        </p:nvSpPr>
        <p:spPr>
          <a:xfrm>
            <a:off x="6740331" y="5040687"/>
            <a:ext cx="21561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u="none" strike="noStrike" baseline="0" dirty="0">
                <a:latin typeface="Helvetica Neue Light"/>
              </a:rPr>
              <a:t>1 0 0 0 1 </a:t>
            </a:r>
            <a:r>
              <a:rPr lang="fr-FR" sz="2200" b="0" i="0" u="none" strike="noStrike" baseline="0" dirty="0">
                <a:solidFill>
                  <a:srgbClr val="000000"/>
                </a:solidFill>
                <a:latin typeface="Helvetica Neue Light"/>
                <a:sym typeface="Wingdings" panose="05000000000000000000" pitchFamily="2" charset="2"/>
              </a:rPr>
              <a:t>1 1 1</a:t>
            </a:r>
            <a:endParaRPr lang="aa-ET" sz="2200" b="0" i="0" u="none" strike="noStrike" baseline="0" dirty="0">
              <a:latin typeface="Helvetica Neue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EF48C5A-43A6-E482-0452-497B28E299B7}"/>
              </a:ext>
            </a:extLst>
          </p:cNvPr>
          <p:cNvSpPr txBox="1"/>
          <p:nvPr/>
        </p:nvSpPr>
        <p:spPr>
          <a:xfrm>
            <a:off x="9119610" y="3217584"/>
            <a:ext cx="22340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r-TR" sz="2200" dirty="0">
                <a:latin typeface="Helvetica Neue Light"/>
              </a:rPr>
              <a:t>Multiplier</a:t>
            </a:r>
            <a:endParaRPr lang="aa-ET" sz="2200" b="0" i="0" u="none" strike="noStrike" baseline="0" dirty="0">
              <a:solidFill>
                <a:srgbClr val="000000"/>
              </a:solidFill>
              <a:latin typeface="Helvetica Neue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9ADC3F2-C57D-D7B6-C64A-B029CBE73254}"/>
              </a:ext>
            </a:extLst>
          </p:cNvPr>
          <p:cNvSpPr txBox="1"/>
          <p:nvPr/>
        </p:nvSpPr>
        <p:spPr>
          <a:xfrm>
            <a:off x="7608598" y="3603475"/>
            <a:ext cx="16947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u="none" strike="noStrike" baseline="0" dirty="0">
                <a:latin typeface="Helvetica Neue Light"/>
              </a:rPr>
              <a:t>1 0 1 1</a:t>
            </a:r>
            <a:endParaRPr lang="aa-ET" sz="2200" b="0" i="0" u="none" strike="noStrike" baseline="0" dirty="0"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24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95052" y="568132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0462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 5">
            <a:extLst>
              <a:ext uri="{FF2B5EF4-FFF2-40B4-BE49-F238E27FC236}">
                <a16:creationId xmlns="" xmlns:a16="http://schemas.microsoft.com/office/drawing/2014/main" id="{E06BA62B-99AA-45DF-AB91-8C158803B6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2983" y="2487301"/>
            <a:ext cx="0" cy="28198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69" name="Line 6">
            <a:extLst>
              <a:ext uri="{FF2B5EF4-FFF2-40B4-BE49-F238E27FC236}">
                <a16:creationId xmlns="" xmlns:a16="http://schemas.microsoft.com/office/drawing/2014/main" id="{55B1C791-25DA-4A6C-A9B2-1ECF1605D0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9510" y="2828727"/>
            <a:ext cx="1011169" cy="189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31" name="Text Box 2">
            <a:extLst>
              <a:ext uri="{FF2B5EF4-FFF2-40B4-BE49-F238E27FC236}">
                <a16:creationId xmlns="" xmlns:a16="http://schemas.microsoft.com/office/drawing/2014/main" id="{E5F3D0D6-3787-DFBA-FD52-BA0472129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806" y="3944270"/>
            <a:ext cx="537624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1 0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132" name="Text Box 4">
            <a:extLst>
              <a:ext uri="{FF2B5EF4-FFF2-40B4-BE49-F238E27FC236}">
                <a16:creationId xmlns="" xmlns:a16="http://schemas.microsoft.com/office/drawing/2014/main" id="{7DFFAD3B-88F3-2B35-ACFA-63F149E49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627" y="2489913"/>
            <a:ext cx="966788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1 1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133" name="Text Box 5">
            <a:extLst>
              <a:ext uri="{FF2B5EF4-FFF2-40B4-BE49-F238E27FC236}">
                <a16:creationId xmlns="" xmlns:a16="http://schemas.microsoft.com/office/drawing/2014/main" id="{0006E9AB-7DD8-B2C4-84F2-1BE3E376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994" y="2919803"/>
            <a:ext cx="29247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0</a:t>
            </a:r>
          </a:p>
        </p:txBody>
      </p:sp>
      <p:sp>
        <p:nvSpPr>
          <p:cNvPr id="134" name="Text Box 6">
            <a:extLst>
              <a:ext uri="{FF2B5EF4-FFF2-40B4-BE49-F238E27FC236}">
                <a16:creationId xmlns="" xmlns:a16="http://schemas.microsoft.com/office/drawing/2014/main" id="{E088B4F7-EDF1-AC76-C9C5-F1AF31DC9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624" y="2449428"/>
            <a:ext cx="1782688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</a:t>
            </a:r>
            <a:r>
              <a:rPr kumimoji="0" lang="en-US" altLang="tr-TR" sz="2000" dirty="0">
                <a:latin typeface="Helvetica Neue Light"/>
              </a:rPr>
              <a:t>0 </a:t>
            </a:r>
            <a:r>
              <a:rPr kumimoji="0" lang="en-US" altLang="tr-TR" sz="2000" dirty="0" smtClean="0">
                <a:latin typeface="Helvetica Neue Light"/>
              </a:rPr>
              <a:t>1 </a:t>
            </a:r>
            <a:r>
              <a:rPr kumimoji="0" lang="en-US" altLang="tr-TR" sz="2000" dirty="0">
                <a:latin typeface="Helvetica Neue Light"/>
              </a:rPr>
              <a:t>1 </a:t>
            </a:r>
            <a:r>
              <a:rPr kumimoji="0" lang="en-US" altLang="tr-TR" sz="2000" dirty="0" smtClean="0">
                <a:latin typeface="Helvetica Neue Light"/>
              </a:rPr>
              <a:t>0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137" name="Text Box 9">
            <a:extLst>
              <a:ext uri="{FF2B5EF4-FFF2-40B4-BE49-F238E27FC236}">
                <a16:creationId xmlns="" xmlns:a16="http://schemas.microsoft.com/office/drawing/2014/main" id="{5C3E73C8-FF20-A07E-D18A-570935FFA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8280" y="2790429"/>
            <a:ext cx="966788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</a:t>
            </a:r>
            <a:r>
              <a:rPr kumimoji="0" lang="en-US" altLang="tr-TR" sz="2000" dirty="0">
                <a:latin typeface="Helvetica Neue Light"/>
              </a:rPr>
              <a:t>1</a:t>
            </a:r>
          </a:p>
        </p:txBody>
      </p:sp>
      <p:sp>
        <p:nvSpPr>
          <p:cNvPr id="138" name="Line 10">
            <a:extLst>
              <a:ext uri="{FF2B5EF4-FFF2-40B4-BE49-F238E27FC236}">
                <a16:creationId xmlns="" xmlns:a16="http://schemas.microsoft.com/office/drawing/2014/main" id="{10ECE47E-21A6-5BA5-06F8-7F9382974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278" y="3173862"/>
            <a:ext cx="68700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39" name="Text Box 11">
            <a:extLst>
              <a:ext uri="{FF2B5EF4-FFF2-40B4-BE49-F238E27FC236}">
                <a16:creationId xmlns="" xmlns:a16="http://schemas.microsoft.com/office/drawing/2014/main" id="{93799B1F-9BFA-00CF-FE74-8A2D3DFB4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973" y="3175569"/>
            <a:ext cx="652184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1 0 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140" name="Text Box 12">
            <a:extLst>
              <a:ext uri="{FF2B5EF4-FFF2-40B4-BE49-F238E27FC236}">
                <a16:creationId xmlns="" xmlns:a16="http://schemas.microsoft.com/office/drawing/2014/main" id="{B2401D93-ADFD-3357-32E1-901547790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312" y="3487277"/>
            <a:ext cx="537624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</a:t>
            </a:r>
            <a:r>
              <a:rPr kumimoji="0" lang="en-US" altLang="tr-TR" sz="2000" dirty="0">
                <a:latin typeface="Helvetica Neue Light"/>
              </a:rPr>
              <a:t>1</a:t>
            </a:r>
          </a:p>
        </p:txBody>
      </p:sp>
      <p:sp>
        <p:nvSpPr>
          <p:cNvPr id="141" name="Text Box 13">
            <a:extLst>
              <a:ext uri="{FF2B5EF4-FFF2-40B4-BE49-F238E27FC236}">
                <a16:creationId xmlns="" xmlns:a16="http://schemas.microsoft.com/office/drawing/2014/main" id="{0ECAC07D-8D95-0301-4E83-D8877FF0C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811" y="4231919"/>
            <a:ext cx="537624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 </a:t>
            </a:r>
            <a:r>
              <a:rPr kumimoji="0" lang="en-US" altLang="tr-TR" sz="2000" dirty="0">
                <a:latin typeface="Helvetica Neue Light"/>
              </a:rPr>
              <a:t>1</a:t>
            </a:r>
          </a:p>
        </p:txBody>
      </p:sp>
      <p:sp>
        <p:nvSpPr>
          <p:cNvPr id="142" name="Line 14">
            <a:extLst>
              <a:ext uri="{FF2B5EF4-FFF2-40B4-BE49-F238E27FC236}">
                <a16:creationId xmlns="" xmlns:a16="http://schemas.microsoft.com/office/drawing/2014/main" id="{3D99C967-839D-0E32-83D1-D81B5DFA4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9002" y="4657527"/>
            <a:ext cx="88165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43" name="Text Box 15">
            <a:extLst>
              <a:ext uri="{FF2B5EF4-FFF2-40B4-BE49-F238E27FC236}">
                <a16:creationId xmlns="" xmlns:a16="http://schemas.microsoft.com/office/drawing/2014/main" id="{07A5B83E-93FD-CC82-4063-224B1B60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9366" y="4665193"/>
            <a:ext cx="324426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144" name="Line 16">
            <a:extLst>
              <a:ext uri="{FF2B5EF4-FFF2-40B4-BE49-F238E27FC236}">
                <a16:creationId xmlns="" xmlns:a16="http://schemas.microsoft.com/office/drawing/2014/main" id="{71CAE76E-4A6F-69EB-D556-1BDA2D7A0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2563" y="2798257"/>
            <a:ext cx="0" cy="4112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45" name="Line 17">
            <a:extLst>
              <a:ext uri="{FF2B5EF4-FFF2-40B4-BE49-F238E27FC236}">
                <a16:creationId xmlns="" xmlns:a16="http://schemas.microsoft.com/office/drawing/2014/main" id="{07528154-36F3-7FF9-EB3C-68F3D3BAE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2714" y="2828727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 dirty="0">
              <a:latin typeface="Helvetica Neue Light"/>
            </a:endParaRPr>
          </a:p>
        </p:txBody>
      </p:sp>
      <p:sp>
        <p:nvSpPr>
          <p:cNvPr id="146" name="Text Box 18">
            <a:extLst>
              <a:ext uri="{FF2B5EF4-FFF2-40B4-BE49-F238E27FC236}">
                <a16:creationId xmlns="" xmlns:a16="http://schemas.microsoft.com/office/drawing/2014/main" id="{25AF331D-F34A-609E-51E1-520E10E5D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461" y="2919803"/>
            <a:ext cx="112823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Quotient</a:t>
            </a:r>
          </a:p>
        </p:txBody>
      </p:sp>
      <p:sp>
        <p:nvSpPr>
          <p:cNvPr id="147" name="Text Box 19">
            <a:extLst>
              <a:ext uri="{FF2B5EF4-FFF2-40B4-BE49-F238E27FC236}">
                <a16:creationId xmlns="" xmlns:a16="http://schemas.microsoft.com/office/drawing/2014/main" id="{C2D282D5-83F0-E106-881F-269F3A831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791" y="2434119"/>
            <a:ext cx="1144714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Dividend</a:t>
            </a:r>
          </a:p>
        </p:txBody>
      </p:sp>
      <p:sp>
        <p:nvSpPr>
          <p:cNvPr id="148" name="Text Box 20">
            <a:extLst>
              <a:ext uri="{FF2B5EF4-FFF2-40B4-BE49-F238E27FC236}">
                <a16:creationId xmlns="" xmlns:a16="http://schemas.microsoft.com/office/drawing/2014/main" id="{3250EE30-FFCC-BF17-72CF-8DB69317C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461" y="4655041"/>
            <a:ext cx="136804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Remainder</a:t>
            </a:r>
          </a:p>
        </p:txBody>
      </p:sp>
      <p:sp>
        <p:nvSpPr>
          <p:cNvPr id="149" name="Text Box 21">
            <a:extLst>
              <a:ext uri="{FF2B5EF4-FFF2-40B4-BE49-F238E27FC236}">
                <a16:creationId xmlns="" xmlns:a16="http://schemas.microsoft.com/office/drawing/2014/main" id="{A6EB191A-4EDE-0814-6531-FE8F1AD68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545" y="3417718"/>
            <a:ext cx="1657595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Partial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Remainders</a:t>
            </a:r>
          </a:p>
        </p:txBody>
      </p:sp>
      <p:sp>
        <p:nvSpPr>
          <p:cNvPr id="150" name="Text Box 22">
            <a:extLst>
              <a:ext uri="{FF2B5EF4-FFF2-40B4-BE49-F238E27FC236}">
                <a16:creationId xmlns="" xmlns:a16="http://schemas.microsoft.com/office/drawing/2014/main" id="{3B1F3AA2-FA5E-3E16-F38A-AFAF6F81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461" y="2435682"/>
            <a:ext cx="93472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tr-TR" sz="2000" dirty="0">
                <a:latin typeface="Helvetica Neue Light"/>
              </a:rPr>
              <a:t>Divisor</a:t>
            </a:r>
          </a:p>
        </p:txBody>
      </p:sp>
      <p:sp>
        <p:nvSpPr>
          <p:cNvPr id="151" name="Line 23">
            <a:extLst>
              <a:ext uri="{FF2B5EF4-FFF2-40B4-BE49-F238E27FC236}">
                <a16:creationId xmlns="" xmlns:a16="http://schemas.microsoft.com/office/drawing/2014/main" id="{EC344365-B5A6-EBC6-73C7-93E9B4146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9715" y="3105044"/>
            <a:ext cx="4883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52" name="Line 24">
            <a:extLst>
              <a:ext uri="{FF2B5EF4-FFF2-40B4-BE49-F238E27FC236}">
                <a16:creationId xmlns="" xmlns:a16="http://schemas.microsoft.com/office/drawing/2014/main" id="{BAEDFEB7-1B4A-12A6-1A23-FC39E6FC1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449" y="2658843"/>
            <a:ext cx="1382695" cy="77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53" name="Line 25">
            <a:extLst>
              <a:ext uri="{FF2B5EF4-FFF2-40B4-BE49-F238E27FC236}">
                <a16:creationId xmlns="" xmlns:a16="http://schemas.microsoft.com/office/drawing/2014/main" id="{1AD472B0-EC76-8E40-E5BF-80E4BC594D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2273" y="4866339"/>
            <a:ext cx="13731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54" name="Line 26">
            <a:extLst>
              <a:ext uri="{FF2B5EF4-FFF2-40B4-BE49-F238E27FC236}">
                <a16:creationId xmlns="" xmlns:a16="http://schemas.microsoft.com/office/drawing/2014/main" id="{981A5B8F-EAFB-AE45-DD5B-08FB9EE851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0449" y="3377567"/>
            <a:ext cx="1497730" cy="377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55" name="Line 27">
            <a:extLst>
              <a:ext uri="{FF2B5EF4-FFF2-40B4-BE49-F238E27FC236}">
                <a16:creationId xmlns="" xmlns:a16="http://schemas.microsoft.com/office/drawing/2014/main" id="{DE828B7D-9C8F-17E0-C849-9A322844D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126" y="3743127"/>
            <a:ext cx="1272991" cy="4022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56" name="Line 28">
            <a:extLst>
              <a:ext uri="{FF2B5EF4-FFF2-40B4-BE49-F238E27FC236}">
                <a16:creationId xmlns="" xmlns:a16="http://schemas.microsoft.com/office/drawing/2014/main" id="{CBC9DE59-12CD-140F-48A4-5460373DB1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75022" y="3944270"/>
            <a:ext cx="8247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>
              <a:latin typeface="Helvetica Neue Light"/>
            </a:endParaRPr>
          </a:p>
        </p:txBody>
      </p:sp>
      <p:sp>
        <p:nvSpPr>
          <p:cNvPr id="158" name="Line 23">
            <a:extLst>
              <a:ext uri="{FF2B5EF4-FFF2-40B4-BE49-F238E27FC236}">
                <a16:creationId xmlns="" xmlns:a16="http://schemas.microsoft.com/office/drawing/2014/main" id="{9AAC5B72-6D35-CD3B-9F84-92E7DC572B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9758" y="2658843"/>
            <a:ext cx="6064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aa-ET" sz="1600" dirty="0"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61289" y="562094"/>
            <a:ext cx="8306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Binary </a:t>
            </a:r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Division</a:t>
            </a:r>
            <a:endParaRPr lang="en-US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31" name="Text Box 5">
            <a:extLst>
              <a:ext uri="{FF2B5EF4-FFF2-40B4-BE49-F238E27FC236}">
                <a16:creationId xmlns="" xmlns:a16="http://schemas.microsoft.com/office/drawing/2014/main" id="{0006E9AB-7DD8-B2C4-84F2-1BE3E376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686" y="2919803"/>
            <a:ext cx="29247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32" name="Text Box 5">
            <a:extLst>
              <a:ext uri="{FF2B5EF4-FFF2-40B4-BE49-F238E27FC236}">
                <a16:creationId xmlns="" xmlns:a16="http://schemas.microsoft.com/office/drawing/2014/main" id="{0006E9AB-7DD8-B2C4-84F2-1BE3E376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413" y="2923139"/>
            <a:ext cx="29247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33" name="Text Box 5">
            <a:extLst>
              <a:ext uri="{FF2B5EF4-FFF2-40B4-BE49-F238E27FC236}">
                <a16:creationId xmlns="" xmlns:a16="http://schemas.microsoft.com/office/drawing/2014/main" id="{0006E9AB-7DD8-B2C4-84F2-1BE3E376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1317" y="2930078"/>
            <a:ext cx="29247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6" name="Accolade ouvrante 5"/>
          <p:cNvSpPr/>
          <p:nvPr/>
        </p:nvSpPr>
        <p:spPr>
          <a:xfrm rot="5400000">
            <a:off x="5621977" y="2296627"/>
            <a:ext cx="170163" cy="360329"/>
          </a:xfrm>
          <a:prstGeom prst="leftBrace">
            <a:avLst>
              <a:gd name="adj1" fmla="val 8333"/>
              <a:gd name="adj2" fmla="val 4779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7" name="Accolade ouvrante 36"/>
          <p:cNvSpPr/>
          <p:nvPr/>
        </p:nvSpPr>
        <p:spPr>
          <a:xfrm rot="5400000">
            <a:off x="5615469" y="1967904"/>
            <a:ext cx="147451" cy="579741"/>
          </a:xfrm>
          <a:prstGeom prst="leftBrace">
            <a:avLst>
              <a:gd name="adj1" fmla="val 8333"/>
              <a:gd name="adj2" fmla="val 4779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 Box 5">
            <a:extLst>
              <a:ext uri="{FF2B5EF4-FFF2-40B4-BE49-F238E27FC236}">
                <a16:creationId xmlns="" xmlns:a16="http://schemas.microsoft.com/office/drawing/2014/main" id="{0006E9AB-7DD8-B2C4-84F2-1BE3E376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544" y="3171187"/>
            <a:ext cx="29247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1</a:t>
            </a:r>
            <a:endParaRPr kumimoji="0" lang="en-US" altLang="tr-TR" sz="2000" dirty="0">
              <a:latin typeface="Helvetica Neue Light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="" xmlns:a16="http://schemas.microsoft.com/office/drawing/2014/main" id="{0006E9AB-7DD8-B2C4-84F2-1BE3E376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5343" y="3944269"/>
            <a:ext cx="29247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Char char="—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+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o"/>
              <a:defRPr kumimoji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tr-TR" sz="2000" dirty="0" smtClean="0">
                <a:latin typeface="Helvetica Neue Light"/>
              </a:rPr>
              <a:t>0</a:t>
            </a:r>
            <a:endParaRPr kumimoji="0" lang="en-US" altLang="tr-TR" sz="2000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66877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1" grpId="0"/>
      <p:bldP spid="132" grpId="0"/>
      <p:bldP spid="133" grpId="0"/>
      <p:bldP spid="134" grpId="0"/>
      <p:bldP spid="137" grpId="0"/>
      <p:bldP spid="138" grpId="0" animBg="1"/>
      <p:bldP spid="139" grpId="0"/>
      <p:bldP spid="140" grpId="0"/>
      <p:bldP spid="141" grpId="0"/>
      <p:bldP spid="142" grpId="0" animBg="1"/>
      <p:bldP spid="143" grpId="0"/>
      <p:bldP spid="144" grpId="0" animBg="1"/>
      <p:bldP spid="145" grpId="0" animBg="1"/>
      <p:bldP spid="146" grpId="0"/>
      <p:bldP spid="147" grpId="0"/>
      <p:bldP spid="148" grpId="0"/>
      <p:bldP spid="149" grpId="0"/>
      <p:bldP spid="150" grpId="0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31" grpId="0"/>
      <p:bldP spid="32" grpId="0"/>
      <p:bldP spid="33" grpId="0"/>
      <p:bldP spid="6" grpId="0" animBg="1"/>
      <p:bldP spid="6" grpId="1" animBg="1"/>
      <p:bldP spid="37" grpId="0" animBg="1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544A97-2DA3-4624-B960-870C1284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728" y="1353705"/>
            <a:ext cx="11160967" cy="531798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>
                <a:latin typeface="Helvetica Neue Light"/>
              </a:rPr>
              <a:t>How </a:t>
            </a:r>
            <a:r>
              <a:rPr lang="en-US" sz="2200" dirty="0">
                <a:latin typeface="Helvetica Neue Light"/>
              </a:rPr>
              <a:t>do we subtract two binary numbers</a:t>
            </a:r>
            <a:r>
              <a:rPr lang="en-US" sz="2200" dirty="0" smtClean="0">
                <a:latin typeface="Helvetica Neue Light"/>
              </a:rPr>
              <a:t>? </a:t>
            </a:r>
          </a:p>
          <a:p>
            <a:pPr marL="0" indent="0">
              <a:buNone/>
            </a:pPr>
            <a:endParaRPr lang="en-US" sz="2200" dirty="0">
              <a:latin typeface="Helvetica Neue Light"/>
            </a:endParaRPr>
          </a:p>
          <a:p>
            <a:pPr marL="0" indent="0">
              <a:buNone/>
            </a:pPr>
            <a:r>
              <a:rPr lang="en-US" sz="2200" dirty="0" smtClean="0">
                <a:latin typeface="Helvetica Neue Light"/>
              </a:rPr>
              <a:t>Equivalent </a:t>
            </a:r>
            <a:r>
              <a:rPr lang="en-US" sz="2200" dirty="0">
                <a:latin typeface="Helvetica Neue Light"/>
              </a:rPr>
              <a:t>to adding with a negative </a:t>
            </a:r>
            <a:r>
              <a:rPr lang="en-US" sz="2200" dirty="0" smtClean="0">
                <a:latin typeface="Helvetica Neue Light"/>
              </a:rPr>
              <a:t>number </a:t>
            </a:r>
            <a:endParaRPr lang="en-US" sz="2200" dirty="0">
              <a:latin typeface="Helvetica Neue Light"/>
            </a:endParaRPr>
          </a:p>
          <a:p>
            <a:pPr marL="0" indent="0" algn="ctr">
              <a:buNone/>
            </a:pPr>
            <a:endParaRPr lang="en-US" sz="2200" dirty="0">
              <a:latin typeface="Helvetica Neue Light"/>
            </a:endParaRPr>
          </a:p>
          <a:p>
            <a:pPr marL="0" indent="0">
              <a:buNone/>
            </a:pPr>
            <a:r>
              <a:rPr lang="en-US" sz="2200" dirty="0" smtClean="0">
                <a:latin typeface="Helvetica Neue Light"/>
              </a:rPr>
              <a:t>How </a:t>
            </a:r>
            <a:r>
              <a:rPr lang="en-US" sz="2200" dirty="0">
                <a:latin typeface="Helvetica Neue Light"/>
              </a:rPr>
              <a:t>can we </a:t>
            </a:r>
            <a:r>
              <a:rPr lang="en-US" sz="2200" b="1" dirty="0">
                <a:latin typeface="Helvetica Neue Light"/>
              </a:rPr>
              <a:t>represent</a:t>
            </a:r>
            <a:r>
              <a:rPr lang="en-US" sz="2200" dirty="0">
                <a:latin typeface="Helvetica Neue Light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Helvetica Neue Light"/>
              </a:rPr>
              <a:t>negative numbers</a:t>
            </a:r>
            <a:r>
              <a:rPr lang="en-US" sz="2200" dirty="0">
                <a:latin typeface="Helvetica Neue Light"/>
              </a:rPr>
              <a:t>?</a:t>
            </a:r>
          </a:p>
          <a:p>
            <a:endParaRPr lang="aa-ET" dirty="0"/>
          </a:p>
        </p:txBody>
      </p:sp>
      <p:sp>
        <p:nvSpPr>
          <p:cNvPr id="2" name="Arrow: Down 1">
            <a:extLst>
              <a:ext uri="{FF2B5EF4-FFF2-40B4-BE49-F238E27FC236}">
                <a16:creationId xmlns="" xmlns:a16="http://schemas.microsoft.com/office/drawing/2014/main" id="{F6D49F91-1565-6809-457E-CA8157D0854D}"/>
              </a:ext>
            </a:extLst>
          </p:cNvPr>
          <p:cNvSpPr/>
          <p:nvPr/>
        </p:nvSpPr>
        <p:spPr>
          <a:xfrm>
            <a:off x="4617393" y="1850824"/>
            <a:ext cx="315977" cy="371867"/>
          </a:xfrm>
          <a:prstGeom prst="downArrow">
            <a:avLst/>
          </a:prstGeom>
          <a:solidFill>
            <a:srgbClr val="1AA3A6"/>
          </a:solidFill>
          <a:ln>
            <a:solidFill>
              <a:srgbClr val="1A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6" name="Arrow: Down 5">
            <a:extLst>
              <a:ext uri="{FF2B5EF4-FFF2-40B4-BE49-F238E27FC236}">
                <a16:creationId xmlns="" xmlns:a16="http://schemas.microsoft.com/office/drawing/2014/main" id="{68FFD41B-6D72-F970-BA69-01C998967107}"/>
              </a:ext>
            </a:extLst>
          </p:cNvPr>
          <p:cNvSpPr/>
          <p:nvPr/>
        </p:nvSpPr>
        <p:spPr>
          <a:xfrm>
            <a:off x="4645529" y="2785364"/>
            <a:ext cx="294623" cy="427495"/>
          </a:xfrm>
          <a:prstGeom prst="downArrow">
            <a:avLst/>
          </a:prstGeom>
          <a:solidFill>
            <a:srgbClr val="1AA3A6"/>
          </a:solidFill>
          <a:ln>
            <a:solidFill>
              <a:srgbClr val="1A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26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872222" y="479544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Substraction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23493" y="1232528"/>
            <a:ext cx="206091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B050"/>
                </a:solidFill>
                <a:latin typeface="Helvetica Neue Light"/>
              </a:rPr>
              <a:t>5 – 3 = ?</a:t>
            </a:r>
          </a:p>
          <a:p>
            <a:pPr algn="ctr"/>
            <a:r>
              <a:rPr lang="en-US" sz="2200" b="1" dirty="0" smtClean="0">
                <a:solidFill>
                  <a:srgbClr val="00B050"/>
                </a:solidFill>
                <a:latin typeface="Helvetica Neue Light"/>
              </a:rPr>
              <a:t>101 – 11 = ?</a:t>
            </a:r>
            <a:endParaRPr lang="en-US" sz="2200" b="1" dirty="0">
              <a:solidFill>
                <a:srgbClr val="00B050"/>
              </a:solidFill>
              <a:latin typeface="Helvetica Neue Light"/>
            </a:endParaRPr>
          </a:p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303695" y="2208628"/>
            <a:ext cx="209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B050"/>
                </a:solidFill>
                <a:latin typeface="Helvetica Neue Light"/>
              </a:rPr>
              <a:t>5 + (-3) = ?</a:t>
            </a:r>
          </a:p>
          <a:p>
            <a:r>
              <a:rPr lang="en-US" sz="2200" b="1" dirty="0">
                <a:solidFill>
                  <a:srgbClr val="00B050"/>
                </a:solidFill>
                <a:latin typeface="Helvetica Neue Light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latin typeface="Helvetica Neue Light"/>
              </a:rPr>
              <a:t>101 + </a:t>
            </a:r>
            <a:r>
              <a:rPr lang="en-US" sz="3200" b="1" dirty="0" smtClean="0">
                <a:solidFill>
                  <a:srgbClr val="FF0000"/>
                </a:solidFill>
                <a:latin typeface="Helvetica Neue Light"/>
              </a:rPr>
              <a:t>?</a:t>
            </a:r>
            <a:r>
              <a:rPr lang="en-US" sz="2200" b="1" dirty="0" smtClean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sz="2200" b="1" dirty="0" smtClean="0">
                <a:solidFill>
                  <a:srgbClr val="00B050"/>
                </a:solidFill>
                <a:latin typeface="Helvetica Neue Light"/>
              </a:rPr>
              <a:t> = ?</a:t>
            </a:r>
            <a:endParaRPr lang="en-US" sz="2200" b="1" dirty="0">
              <a:solidFill>
                <a:srgbClr val="00B050"/>
              </a:solidFill>
              <a:latin typeface="Helvetica Neue Light"/>
            </a:endParaRPr>
          </a:p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793499" y="3941419"/>
            <a:ext cx="303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0070C0"/>
                </a:solidFill>
              </a:rPr>
              <a:t>Sign</a:t>
            </a:r>
            <a:r>
              <a:rPr lang="fr-FR" sz="2400" b="1" dirty="0" smtClean="0">
                <a:solidFill>
                  <a:srgbClr val="0070C0"/>
                </a:solidFill>
              </a:rPr>
              <a:t>/Magnitude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793499" y="4512170"/>
            <a:ext cx="303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0070C0"/>
                </a:solidFill>
              </a:rPr>
              <a:t>One’s</a:t>
            </a:r>
            <a:r>
              <a:rPr lang="fr-FR" sz="2400" b="1" dirty="0" smtClean="0">
                <a:solidFill>
                  <a:srgbClr val="0070C0"/>
                </a:solidFill>
              </a:rPr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complement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07567" y="5132540"/>
            <a:ext cx="3038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rgbClr val="0070C0"/>
                </a:solidFill>
              </a:rPr>
              <a:t>Two’s</a:t>
            </a:r>
            <a:r>
              <a:rPr lang="fr-FR" sz="2400" b="1" dirty="0" smtClean="0">
                <a:solidFill>
                  <a:srgbClr val="0070C0"/>
                </a:solidFill>
              </a:rPr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complement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14" name="Flèche à angle droit 13"/>
          <p:cNvSpPr/>
          <p:nvPr/>
        </p:nvSpPr>
        <p:spPr>
          <a:xfrm rot="5400000">
            <a:off x="7050412" y="3724733"/>
            <a:ext cx="619278" cy="540472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à angle droit 14"/>
          <p:cNvSpPr/>
          <p:nvPr/>
        </p:nvSpPr>
        <p:spPr>
          <a:xfrm rot="5400000">
            <a:off x="7062132" y="4299171"/>
            <a:ext cx="619278" cy="540472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à angle droit 15"/>
          <p:cNvSpPr/>
          <p:nvPr/>
        </p:nvSpPr>
        <p:spPr>
          <a:xfrm rot="5400000">
            <a:off x="7062132" y="4875934"/>
            <a:ext cx="619278" cy="540472"/>
          </a:xfrm>
          <a:prstGeom prst="bentUp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Multiplier 16"/>
          <p:cNvSpPr/>
          <p:nvPr/>
        </p:nvSpPr>
        <p:spPr>
          <a:xfrm>
            <a:off x="9418325" y="1520991"/>
            <a:ext cx="738551" cy="46951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334927" y="3979268"/>
            <a:ext cx="3173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latin typeface="Helvetica Neue Light"/>
              </a:rPr>
              <a:t>Unsigned</a:t>
            </a:r>
            <a:r>
              <a:rPr lang="fr-FR" sz="2000" b="1" dirty="0" smtClean="0">
                <a:latin typeface="Helvetica Neue Light"/>
              </a:rPr>
              <a:t> : </a:t>
            </a:r>
            <a:r>
              <a:rPr lang="fr-FR" sz="2000" dirty="0" smtClean="0">
                <a:latin typeface="Helvetica Neue Light"/>
              </a:rPr>
              <a:t>0, 1, 2, 3,…</a:t>
            </a:r>
            <a:endParaRPr lang="fr-FR" sz="2000" dirty="0">
              <a:latin typeface="Helvetica Neue Ligh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271060" y="4627282"/>
            <a:ext cx="223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latin typeface="Helvetica Neue Light"/>
              </a:rPr>
              <a:t>Integer</a:t>
            </a:r>
            <a:endParaRPr lang="fr-FR" sz="2400" b="1" dirty="0">
              <a:latin typeface="Helvetica Neue Ligh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427060" y="5082819"/>
            <a:ext cx="3924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rgbClr val="C00000"/>
                </a:solidFill>
                <a:latin typeface="Helvetica Neue Light"/>
              </a:rPr>
              <a:t>Signed</a:t>
            </a:r>
            <a:r>
              <a:rPr lang="fr-FR" sz="2000" b="1" dirty="0" smtClean="0">
                <a:solidFill>
                  <a:srgbClr val="C00000"/>
                </a:solidFill>
                <a:latin typeface="Helvetica Neue Light"/>
              </a:rPr>
              <a:t> : </a:t>
            </a:r>
            <a:r>
              <a:rPr lang="fr-FR" sz="2000" dirty="0" smtClean="0">
                <a:solidFill>
                  <a:srgbClr val="C00000"/>
                </a:solidFill>
                <a:latin typeface="Helvetica Neue Light"/>
              </a:rPr>
              <a:t>..,-2, -1, 0, 1, 2,..</a:t>
            </a:r>
            <a:endParaRPr lang="fr-FR" sz="2000" dirty="0">
              <a:solidFill>
                <a:srgbClr val="C00000"/>
              </a:solidFill>
              <a:latin typeface="Helvetica Neue Light"/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2490516" y="4211706"/>
            <a:ext cx="844411" cy="51371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490516" y="4973320"/>
            <a:ext cx="786829" cy="33295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52186" y="5042130"/>
            <a:ext cx="3414374" cy="5658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425991" y="5820966"/>
            <a:ext cx="1395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Negative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446227" y="5842301"/>
            <a:ext cx="1395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Positive</a:t>
            </a:r>
            <a:endParaRPr lang="fr-FR" sz="20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4673665" y="5659123"/>
            <a:ext cx="385708" cy="2219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5059373" y="5653400"/>
            <a:ext cx="463941" cy="2119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127" y="4331216"/>
            <a:ext cx="3962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dirty="0">
                <a:latin typeface="Helvetica Neue Light"/>
              </a:rPr>
              <a:t>(</a:t>
            </a:r>
            <a:r>
              <a:rPr kumimoji="1" lang="en-US" altLang="zh-CN" dirty="0">
                <a:latin typeface="Helvetica Neue Light"/>
              </a:rPr>
              <a:t>139)</a:t>
            </a:r>
            <a:r>
              <a:rPr kumimoji="1" lang="en-US" altLang="zh-CN" baseline="-25000" dirty="0">
                <a:latin typeface="Helvetica Neue Light"/>
              </a:rPr>
              <a:t>10</a:t>
            </a:r>
            <a:r>
              <a:rPr kumimoji="1" lang="en-US" altLang="zh-CN" dirty="0">
                <a:latin typeface="Helvetica Neue Light"/>
              </a:rPr>
              <a:t>=(10001011)</a:t>
            </a:r>
            <a:r>
              <a:rPr kumimoji="1" lang="en-US" altLang="zh-CN" baseline="-25000" dirty="0">
                <a:latin typeface="Helvetica Neue Light"/>
              </a:rPr>
              <a:t>2</a:t>
            </a:r>
          </a:p>
        </p:txBody>
      </p:sp>
      <p:sp>
        <p:nvSpPr>
          <p:cNvPr id="34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345" y="6225681"/>
            <a:ext cx="181230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dirty="0" smtClean="0">
                <a:latin typeface="Helvetica Neue Light"/>
              </a:rPr>
              <a:t>(-</a:t>
            </a:r>
            <a:r>
              <a:rPr kumimoji="1" lang="en-US" altLang="zh-CN" dirty="0" smtClean="0">
                <a:latin typeface="Helvetica Neue Light"/>
              </a:rPr>
              <a:t>139)</a:t>
            </a:r>
            <a:r>
              <a:rPr kumimoji="1" lang="en-US" altLang="zh-CN" baseline="-25000" dirty="0" smtClean="0">
                <a:latin typeface="Helvetica Neue Light"/>
              </a:rPr>
              <a:t>10</a:t>
            </a:r>
            <a:r>
              <a:rPr kumimoji="1" lang="en-US" altLang="zh-CN" dirty="0" smtClean="0">
                <a:latin typeface="Helvetica Neue Light"/>
              </a:rPr>
              <a:t>=(</a:t>
            </a:r>
            <a:r>
              <a:rPr kumimoji="1" lang="en-US" altLang="zh-CN" dirty="0">
                <a:latin typeface="Helvetica Neue Light"/>
              </a:rPr>
              <a:t>?</a:t>
            </a:r>
            <a:r>
              <a:rPr kumimoji="1" lang="en-US" altLang="zh-CN" dirty="0" smtClean="0">
                <a:latin typeface="Helvetica Neue Light"/>
              </a:rPr>
              <a:t>)</a:t>
            </a:r>
            <a:r>
              <a:rPr kumimoji="1" lang="en-US" altLang="zh-CN" baseline="-25000" dirty="0" smtClean="0">
                <a:latin typeface="Helvetica Neue Light"/>
              </a:rPr>
              <a:t>2</a:t>
            </a:r>
            <a:endParaRPr kumimoji="1" lang="en-US" altLang="zh-CN" baseline="-25000" dirty="0">
              <a:latin typeface="Helvetica Neue Light"/>
            </a:endParaRPr>
          </a:p>
        </p:txBody>
      </p:sp>
      <p:sp>
        <p:nvSpPr>
          <p:cNvPr id="35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295" y="6187944"/>
            <a:ext cx="21652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dirty="0" smtClean="0">
                <a:latin typeface="Helvetica Neue Light"/>
              </a:rPr>
              <a:t>(+</a:t>
            </a:r>
            <a:r>
              <a:rPr kumimoji="1" lang="en-US" altLang="zh-CN" dirty="0" smtClean="0">
                <a:latin typeface="Helvetica Neue Light"/>
              </a:rPr>
              <a:t>139)</a:t>
            </a:r>
            <a:r>
              <a:rPr kumimoji="1" lang="en-US" altLang="zh-CN" baseline="-25000" dirty="0" smtClean="0">
                <a:latin typeface="Helvetica Neue Light"/>
              </a:rPr>
              <a:t>10</a:t>
            </a:r>
            <a:r>
              <a:rPr kumimoji="1" lang="en-US" altLang="zh-CN" dirty="0" smtClean="0">
                <a:latin typeface="Helvetica Neue Light"/>
              </a:rPr>
              <a:t>=(</a:t>
            </a:r>
            <a:r>
              <a:rPr kumimoji="1" lang="en-US" altLang="zh-CN" dirty="0">
                <a:latin typeface="Helvetica Neue Light"/>
              </a:rPr>
              <a:t>?</a:t>
            </a:r>
            <a:r>
              <a:rPr kumimoji="1" lang="en-US" altLang="zh-CN" dirty="0" smtClean="0">
                <a:latin typeface="Helvetica Neue Light"/>
              </a:rPr>
              <a:t>)</a:t>
            </a:r>
            <a:r>
              <a:rPr kumimoji="1" lang="en-US" altLang="zh-CN" baseline="-25000" dirty="0" smtClean="0">
                <a:latin typeface="Helvetica Neue Light"/>
              </a:rPr>
              <a:t>2</a:t>
            </a:r>
            <a:endParaRPr kumimoji="1" lang="en-US" altLang="zh-CN" baseline="-25000" dirty="0">
              <a:latin typeface="Helvetica Neue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18755" y="6010235"/>
            <a:ext cx="4116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 smtClean="0">
                <a:latin typeface="Helvetica Neue Light"/>
                <a:cs typeface="Simplified Arabic Fixed" panose="02070309020205020404" pitchFamily="49" charset="-78"/>
              </a:rPr>
              <a:t>Presentation</a:t>
            </a:r>
            <a:r>
              <a:rPr lang="fr-FR" sz="2000" dirty="0" smtClean="0">
                <a:latin typeface="Helvetica Neue Light"/>
                <a:cs typeface="Simplified Arabic Fixed" panose="02070309020205020404" pitchFamily="49" charset="-78"/>
              </a:rPr>
              <a:t> </a:t>
            </a:r>
            <a:r>
              <a:rPr lang="fr-FR" sz="2000" dirty="0" err="1" smtClean="0">
                <a:latin typeface="Helvetica Neue Light"/>
                <a:cs typeface="Simplified Arabic Fixed" panose="02070309020205020404" pitchFamily="49" charset="-78"/>
              </a:rPr>
              <a:t>including</a:t>
            </a:r>
            <a:r>
              <a:rPr lang="fr-FR" sz="2000" dirty="0" smtClean="0">
                <a:latin typeface="Helvetica Neue Light"/>
                <a:cs typeface="Simplified Arabic Fixed" panose="02070309020205020404" pitchFamily="49" charset="-78"/>
              </a:rPr>
              <a:t> </a:t>
            </a:r>
            <a:r>
              <a:rPr lang="fr-FR" sz="2000" dirty="0">
                <a:latin typeface="Helvetica Neue Light"/>
                <a:cs typeface="Simplified Arabic Fixed" panose="02070309020205020404" pitchFamily="49" charset="-78"/>
              </a:rPr>
              <a:t>the </a:t>
            </a:r>
            <a:r>
              <a:rPr lang="fr-FR" sz="2000" b="1" dirty="0" err="1">
                <a:solidFill>
                  <a:srgbClr val="00B050"/>
                </a:solidFill>
                <a:latin typeface="Helvetica Neue Light"/>
                <a:cs typeface="Simplified Arabic Fixed" panose="02070309020205020404" pitchFamily="49" charset="-78"/>
              </a:rPr>
              <a:t>sign</a:t>
            </a:r>
            <a:r>
              <a:rPr lang="fr-FR" sz="2000" b="1" dirty="0">
                <a:solidFill>
                  <a:srgbClr val="00B050"/>
                </a:solidFill>
                <a:latin typeface="Helvetica Neue Light"/>
                <a:cs typeface="Simplified Arabic Fixed" panose="02070309020205020404" pitchFamily="49" charset="-78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Helvetica Neue Light"/>
                <a:cs typeface="Simplified Arabic Fixed" panose="02070309020205020404" pitchFamily="49" charset="-78"/>
              </a:rPr>
              <a:t>bit</a:t>
            </a:r>
            <a:endParaRPr lang="fr-FR" sz="2000" b="1" dirty="0">
              <a:solidFill>
                <a:srgbClr val="00B050"/>
              </a:solidFill>
              <a:latin typeface="Helvetica Neue Light"/>
              <a:cs typeface="Simplified Arabic Fixed" panose="02070309020205020404" pitchFamily="49" charset="-78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156876" y="1520991"/>
            <a:ext cx="168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materially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3" grpId="0" animBg="1"/>
      <p:bldP spid="24" grpId="0"/>
      <p:bldP spid="25" grpId="0"/>
      <p:bldP spid="31" grpId="0"/>
      <p:bldP spid="34" grpId="0"/>
      <p:bldP spid="35" grpId="0"/>
      <p:bldP spid="36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544A97-2DA3-4624-B960-870C1284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387" y="1460536"/>
            <a:ext cx="11160967" cy="3122471"/>
          </a:xfrm>
        </p:spPr>
        <p:txBody>
          <a:bodyPr>
            <a:normAutofit/>
          </a:bodyPr>
          <a:lstStyle/>
          <a:p>
            <a:pPr marL="400050"/>
            <a:r>
              <a:rPr lang="en-US" sz="2200" dirty="0" smtClean="0">
                <a:solidFill>
                  <a:srgbClr val="262626"/>
                </a:solidFill>
                <a:latin typeface="Helvetica Neue Light"/>
              </a:rPr>
              <a:t>Let </a:t>
            </a:r>
            <a:r>
              <a:rPr lang="en-US" sz="2200" b="1" dirty="0" err="1">
                <a:solidFill>
                  <a:srgbClr val="00B050"/>
                </a:solidFill>
                <a:latin typeface="Helvetica Neue Light"/>
              </a:rPr>
              <a:t>msb</a:t>
            </a:r>
            <a:r>
              <a:rPr lang="en-US" sz="2200" dirty="0">
                <a:solidFill>
                  <a:srgbClr val="00B050"/>
                </a:solidFill>
                <a:latin typeface="Helvetica Neue Light"/>
              </a:rPr>
              <a:t> </a:t>
            </a:r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represent the </a:t>
            </a:r>
            <a:r>
              <a:rPr lang="en-US" sz="2200" b="1" dirty="0">
                <a:solidFill>
                  <a:srgbClr val="00B050"/>
                </a:solidFill>
                <a:latin typeface="Helvetica Neue Light"/>
              </a:rPr>
              <a:t>sign</a:t>
            </a:r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 (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0</a:t>
            </a:r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=</a:t>
            </a:r>
            <a:r>
              <a:rPr lang="en-US" sz="2200" dirty="0">
                <a:solidFill>
                  <a:srgbClr val="0070C0"/>
                </a:solidFill>
                <a:latin typeface="Helvetica Neue Light"/>
              </a:rPr>
              <a:t>positive</a:t>
            </a:r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,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=</a:t>
            </a:r>
            <a:r>
              <a:rPr lang="en-US" sz="2200" dirty="0">
                <a:solidFill>
                  <a:srgbClr val="0070C0"/>
                </a:solidFill>
                <a:latin typeface="Helvetica Neue Light"/>
              </a:rPr>
              <a:t>negative</a:t>
            </a:r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)</a:t>
            </a:r>
          </a:p>
          <a:p>
            <a:pPr marL="400050"/>
            <a:r>
              <a:rPr lang="en-US" sz="2200" dirty="0">
                <a:solidFill>
                  <a:srgbClr val="262626"/>
                </a:solidFill>
                <a:latin typeface="Helvetica Neue Light"/>
              </a:rPr>
              <a:t>and the remaining N-1 bits for magnitude</a:t>
            </a:r>
          </a:p>
          <a:p>
            <a:pPr lvl="1"/>
            <a:r>
              <a:rPr lang="en-US" sz="2000" u="sng" dirty="0">
                <a:solidFill>
                  <a:srgbClr val="FF0000"/>
                </a:solidFill>
                <a:latin typeface="Helvetica Neue Light"/>
              </a:rPr>
              <a:t>0</a:t>
            </a:r>
            <a:r>
              <a:rPr lang="en-US" sz="2000" dirty="0">
                <a:solidFill>
                  <a:srgbClr val="0070C0"/>
                </a:solidFill>
                <a:latin typeface="Helvetica Neue Light"/>
              </a:rPr>
              <a:t>111 = 7</a:t>
            </a:r>
          </a:p>
          <a:p>
            <a:pPr lvl="1"/>
            <a:r>
              <a:rPr lang="en-US" sz="2000" u="sng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Helvetica Neue Light"/>
              </a:rPr>
              <a:t>111 = -</a:t>
            </a:r>
            <a:r>
              <a:rPr lang="en-US" sz="2000" dirty="0" smtClean="0">
                <a:solidFill>
                  <a:srgbClr val="0070C0"/>
                </a:solidFill>
                <a:latin typeface="Helvetica Neue Light"/>
              </a:rPr>
              <a:t>7</a:t>
            </a:r>
            <a:endParaRPr lang="en-US" sz="2000" dirty="0">
              <a:solidFill>
                <a:srgbClr val="262626"/>
              </a:solidFill>
              <a:latin typeface="Helvetica Neue Light"/>
            </a:endParaRPr>
          </a:p>
          <a:p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Problems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Helvetica Neue Light"/>
              </a:rPr>
              <a:t>Two zero’s: </a:t>
            </a:r>
            <a:r>
              <a:rPr lang="en-US" sz="2000" dirty="0">
                <a:solidFill>
                  <a:srgbClr val="00B050"/>
                </a:solidFill>
                <a:latin typeface="Helvetica Neue Light"/>
              </a:rPr>
              <a:t>+0</a:t>
            </a:r>
            <a:r>
              <a:rPr lang="en-US" sz="2000" baseline="-25000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en-US" sz="2000" dirty="0">
                <a:solidFill>
                  <a:srgbClr val="00B050"/>
                </a:solidFill>
                <a:latin typeface="Helvetica Neue Light"/>
              </a:rPr>
              <a:t> </a:t>
            </a:r>
            <a:r>
              <a:rPr lang="en-US" sz="2000" dirty="0">
                <a:latin typeface="Helvetica Neue Light"/>
              </a:rPr>
              <a:t>(</a:t>
            </a:r>
            <a:r>
              <a:rPr lang="en-US" sz="2000" u="sng" dirty="0">
                <a:latin typeface="Helvetica Neue Light"/>
              </a:rPr>
              <a:t>0</a:t>
            </a:r>
            <a:r>
              <a:rPr lang="en-US" sz="2000" dirty="0">
                <a:latin typeface="Helvetica Neue Light"/>
              </a:rPr>
              <a:t>000</a:t>
            </a:r>
            <a:r>
              <a:rPr lang="en-US" sz="2000" baseline="-25000" dirty="0">
                <a:latin typeface="Helvetica Neue Light"/>
              </a:rPr>
              <a:t>2</a:t>
            </a:r>
            <a:r>
              <a:rPr lang="en-US" sz="2000" dirty="0">
                <a:latin typeface="Helvetica Neue Light"/>
              </a:rPr>
              <a:t>) different than </a:t>
            </a:r>
            <a:r>
              <a:rPr lang="en-US" sz="2000" dirty="0">
                <a:solidFill>
                  <a:srgbClr val="00B050"/>
                </a:solidFill>
                <a:latin typeface="Helvetica Neue Light"/>
              </a:rPr>
              <a:t>-0</a:t>
            </a:r>
            <a:r>
              <a:rPr lang="en-US" sz="2000" baseline="-25000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en-US" sz="2000" dirty="0">
                <a:solidFill>
                  <a:srgbClr val="00B050"/>
                </a:solidFill>
                <a:latin typeface="Helvetica Neue Light"/>
              </a:rPr>
              <a:t> </a:t>
            </a:r>
            <a:r>
              <a:rPr lang="en-US" sz="2000" dirty="0">
                <a:latin typeface="Helvetica Neue Light"/>
              </a:rPr>
              <a:t>(</a:t>
            </a:r>
            <a:r>
              <a:rPr lang="en-US" sz="2000" u="sng" dirty="0">
                <a:latin typeface="Helvetica Neue Light"/>
              </a:rPr>
              <a:t>1</a:t>
            </a:r>
            <a:r>
              <a:rPr lang="en-US" sz="2000" dirty="0">
                <a:latin typeface="Helvetica Neue Light"/>
              </a:rPr>
              <a:t>000</a:t>
            </a:r>
            <a:r>
              <a:rPr lang="en-US" sz="2000" baseline="-25000" dirty="0">
                <a:latin typeface="Helvetica Neue Light"/>
              </a:rPr>
              <a:t>2</a:t>
            </a:r>
            <a:r>
              <a:rPr lang="en-US" sz="2000" dirty="0">
                <a:latin typeface="Helvetica Neue Light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Helvetica Neue Light"/>
              </a:rPr>
              <a:t>Addition does not </a:t>
            </a:r>
            <a:r>
              <a:rPr lang="en-US" sz="2000" dirty="0" smtClean="0">
                <a:latin typeface="Helvetica Neue Light"/>
              </a:rPr>
              <a:t>work </a:t>
            </a:r>
            <a:endParaRPr lang="en-US" baseline="-2500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32" name="Text Box 5">
            <a:extLst>
              <a:ext uri="{FF2B5EF4-FFF2-40B4-BE49-F238E27FC236}">
                <a16:creationId xmlns="" xmlns:a16="http://schemas.microsoft.com/office/drawing/2014/main" id="{7148A0E4-6260-4553-B39F-A6F9F4189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3290" y="4658900"/>
            <a:ext cx="15268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0  0  1  0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2</a:t>
            </a:r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endParaRPr lang="en-US" altLang="aa-ET" sz="2400" dirty="0">
              <a:solidFill>
                <a:srgbClr val="000000"/>
              </a:solidFill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33" name="Line 9">
            <a:extLst>
              <a:ext uri="{FF2B5EF4-FFF2-40B4-BE49-F238E27FC236}">
                <a16:creationId xmlns="" xmlns:a16="http://schemas.microsoft.com/office/drawing/2014/main" id="{B94DCC23-C250-42BA-9986-ECEB2E3C2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98991" y="5686050"/>
            <a:ext cx="989854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sz="2400">
              <a:latin typeface="Helvetica Neue Light"/>
            </a:endParaRPr>
          </a:p>
        </p:txBody>
      </p:sp>
      <p:sp>
        <p:nvSpPr>
          <p:cNvPr id="34" name="Text Box 5">
            <a:extLst>
              <a:ext uri="{FF2B5EF4-FFF2-40B4-BE49-F238E27FC236}">
                <a16:creationId xmlns="" xmlns:a16="http://schemas.microsoft.com/office/drawing/2014/main" id="{4C03DA74-DA25-48BC-8905-3DC0A42ED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2957" y="5052901"/>
            <a:ext cx="1637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1  1  0  1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F6A42321-4B8A-4264-8B37-E932195C2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632" y="5101267"/>
            <a:ext cx="788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aa-ET" sz="2400" dirty="0">
                <a:solidFill>
                  <a:srgbClr val="000000"/>
                </a:solidFill>
                <a:latin typeface="Helvetica Neue Light"/>
                <a:sym typeface="Symbol" panose="05050102010706020507" pitchFamily="18" charset="2"/>
              </a:rPr>
              <a:t></a:t>
            </a:r>
          </a:p>
        </p:txBody>
      </p:sp>
      <p:sp>
        <p:nvSpPr>
          <p:cNvPr id="36" name="Line 6">
            <a:extLst>
              <a:ext uri="{FF2B5EF4-FFF2-40B4-BE49-F238E27FC236}">
                <a16:creationId xmlns="" xmlns:a16="http://schemas.microsoft.com/office/drawing/2014/main" id="{82FFD786-ED47-4A39-B2D2-439C78B78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3291" y="5686047"/>
            <a:ext cx="1637179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aa-ET" sz="2400" dirty="0">
              <a:latin typeface="Helvetica Neue Light"/>
            </a:endParaRPr>
          </a:p>
        </p:txBody>
      </p:sp>
      <p:sp>
        <p:nvSpPr>
          <p:cNvPr id="37" name="Text Box 5">
            <a:extLst>
              <a:ext uri="{FF2B5EF4-FFF2-40B4-BE49-F238E27FC236}">
                <a16:creationId xmlns="" xmlns:a16="http://schemas.microsoft.com/office/drawing/2014/main" id="{882326F8-6A04-4DD8-B1E0-773BDB5ED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130" y="5062164"/>
            <a:ext cx="533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+ </a:t>
            </a:r>
          </a:p>
        </p:txBody>
      </p:sp>
      <p:sp>
        <p:nvSpPr>
          <p:cNvPr id="38" name="Text Box 8">
            <a:extLst>
              <a:ext uri="{FF2B5EF4-FFF2-40B4-BE49-F238E27FC236}">
                <a16:creationId xmlns="" xmlns:a16="http://schemas.microsoft.com/office/drawing/2014/main" id="{A73A54DE-090A-4D00-B3D7-E4DE6F747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849" y="5103907"/>
            <a:ext cx="766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- 5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39" name="Text Box 8">
            <a:extLst>
              <a:ext uri="{FF2B5EF4-FFF2-40B4-BE49-F238E27FC236}">
                <a16:creationId xmlns="" xmlns:a16="http://schemas.microsoft.com/office/drawing/2014/main" id="{D2FAF580-F940-4F08-A9DC-0C71DFEFF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998" y="5773048"/>
            <a:ext cx="6864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-3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10</a:t>
            </a:r>
            <a:endParaRPr lang="en-US" altLang="aa-ET" sz="2400" baseline="-25000" dirty="0"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49" name="Text Box 8">
            <a:extLst>
              <a:ext uri="{FF2B5EF4-FFF2-40B4-BE49-F238E27FC236}">
                <a16:creationId xmlns="" xmlns:a16="http://schemas.microsoft.com/office/drawing/2014/main" id="{DE680D88-9517-431C-A425-09D6A7C7B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938" y="4658900"/>
            <a:ext cx="583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2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="" xmlns:a16="http://schemas.microsoft.com/office/drawing/2014/main" id="{D02A15D8-9B8F-4F79-B842-779C47DB5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153" y="4870434"/>
            <a:ext cx="533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+ </a:t>
            </a:r>
          </a:p>
        </p:txBody>
      </p:sp>
      <p:sp>
        <p:nvSpPr>
          <p:cNvPr id="52" name="Text Box 5">
            <a:extLst>
              <a:ext uri="{FF2B5EF4-FFF2-40B4-BE49-F238E27FC236}">
                <a16:creationId xmlns="" xmlns:a16="http://schemas.microsoft.com/office/drawing/2014/main" id="{742E410D-32C4-4437-A2A3-74FE6DBAB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0693" y="5789865"/>
            <a:ext cx="1637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1  1  1  1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3" name="Text Box 5">
            <a:extLst>
              <a:ext uri="{FF2B5EF4-FFF2-40B4-BE49-F238E27FC236}">
                <a16:creationId xmlns="" xmlns:a16="http://schemas.microsoft.com/office/drawing/2014/main" id="{A73E6E29-9DDA-43E5-A718-FC6C4AC54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0470" y="5791795"/>
            <a:ext cx="1026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=-7</a:t>
            </a:r>
            <a:r>
              <a:rPr lang="en-US" altLang="aa-ET" sz="2400" baseline="-250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27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86222" y="477977"/>
            <a:ext cx="710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Sign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/Magnitude </a:t>
            </a:r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Representation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307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35" grpId="0"/>
      <p:bldP spid="36" grpId="0" animBg="1"/>
      <p:bldP spid="37" grpId="0"/>
      <p:bldP spid="38" grpId="0"/>
      <p:bldP spid="39" grpId="0"/>
      <p:bldP spid="49" grpId="0"/>
      <p:bldP spid="51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544A97-2DA3-4624-B960-870C1284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374" y="1540019"/>
            <a:ext cx="11160967" cy="531798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 Neue Light"/>
              </a:rPr>
              <a:t>Leading </a:t>
            </a:r>
            <a:r>
              <a:rPr lang="en-US" sz="2400" dirty="0">
                <a:solidFill>
                  <a:srgbClr val="0070C0"/>
                </a:solidFill>
                <a:latin typeface="Helvetica Neue Light"/>
              </a:rPr>
              <a:t>0’s</a:t>
            </a:r>
            <a:r>
              <a:rPr lang="en-US" sz="2400" dirty="0">
                <a:latin typeface="Helvetica Neue Light"/>
              </a:rPr>
              <a:t> for </a:t>
            </a:r>
            <a:r>
              <a:rPr lang="en-US" sz="2400" dirty="0">
                <a:solidFill>
                  <a:srgbClr val="0070C0"/>
                </a:solidFill>
                <a:latin typeface="Helvetica Neue Light"/>
              </a:rPr>
              <a:t>positive</a:t>
            </a:r>
            <a:r>
              <a:rPr lang="en-US" sz="2400" dirty="0">
                <a:latin typeface="Helvetica Neue Light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Helvetica Neue Light"/>
              </a:rPr>
              <a:t>1’s</a:t>
            </a:r>
            <a:r>
              <a:rPr lang="en-US" sz="2400" dirty="0">
                <a:latin typeface="Helvetica Neue Light"/>
              </a:rPr>
              <a:t> for </a:t>
            </a:r>
            <a:r>
              <a:rPr lang="en-US" sz="2400" dirty="0">
                <a:solidFill>
                  <a:srgbClr val="FF0000"/>
                </a:solidFill>
                <a:latin typeface="Helvetica Neue Light"/>
              </a:rPr>
              <a:t>negative</a:t>
            </a:r>
          </a:p>
          <a:p>
            <a:r>
              <a:rPr lang="en-US" sz="2400" dirty="0">
                <a:solidFill>
                  <a:srgbClr val="FF0000"/>
                </a:solidFill>
                <a:latin typeface="Helvetica Neue Light"/>
              </a:rPr>
              <a:t>Negative</a:t>
            </a:r>
            <a:r>
              <a:rPr lang="en-US" sz="2400" dirty="0">
                <a:latin typeface="Helvetica Neue Light"/>
              </a:rPr>
              <a:t> numbers: </a:t>
            </a:r>
            <a:r>
              <a:rPr lang="en-US" sz="2400" dirty="0">
                <a:solidFill>
                  <a:srgbClr val="00B050"/>
                </a:solidFill>
                <a:latin typeface="Helvetica Neue Light"/>
              </a:rPr>
              <a:t>complement</a:t>
            </a:r>
            <a:r>
              <a:rPr lang="en-US" sz="2400" dirty="0">
                <a:latin typeface="Helvetica Neue Light"/>
              </a:rPr>
              <a:t> the </a:t>
            </a:r>
            <a:r>
              <a:rPr lang="en-US" sz="2400" dirty="0">
                <a:solidFill>
                  <a:srgbClr val="0070C0"/>
                </a:solidFill>
                <a:latin typeface="Helvetica Neue Light"/>
              </a:rPr>
              <a:t>positive</a:t>
            </a:r>
            <a:r>
              <a:rPr lang="en-US" sz="2400" dirty="0">
                <a:latin typeface="Helvetica Neue Light"/>
              </a:rPr>
              <a:t> number</a:t>
            </a:r>
          </a:p>
          <a:p>
            <a:pPr lvl="1"/>
            <a:endParaRPr lang="en-US" sz="2000" dirty="0">
              <a:solidFill>
                <a:srgbClr val="0070C0"/>
              </a:solidFill>
              <a:latin typeface="Helvetica Neue Light"/>
            </a:endParaRPr>
          </a:p>
          <a:p>
            <a:pPr lvl="1"/>
            <a:r>
              <a:rPr lang="en-US" sz="2200" dirty="0">
                <a:solidFill>
                  <a:srgbClr val="0070C0"/>
                </a:solidFill>
                <a:latin typeface="Helvetica Neue Light"/>
              </a:rPr>
              <a:t>Example: </a:t>
            </a:r>
          </a:p>
          <a:p>
            <a:pPr lvl="2"/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+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7</a:t>
            </a:r>
            <a:r>
              <a:rPr lang="en-US" sz="2200" baseline="-25000" dirty="0" smtClean="0">
                <a:solidFill>
                  <a:srgbClr val="FF0000"/>
                </a:solidFill>
                <a:latin typeface="Helvetica Neue Light"/>
              </a:rPr>
              <a:t>10</a:t>
            </a:r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: </a:t>
            </a:r>
            <a:r>
              <a:rPr lang="en-US" sz="2200" dirty="0" smtClean="0">
                <a:solidFill>
                  <a:srgbClr val="00B050"/>
                </a:solidFill>
                <a:latin typeface="Helvetica Neue Light"/>
              </a:rPr>
              <a:t>0</a:t>
            </a:r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111</a:t>
            </a:r>
            <a:r>
              <a:rPr lang="en-US" sz="2200" baseline="-25000" dirty="0" smtClean="0">
                <a:solidFill>
                  <a:srgbClr val="FF0000"/>
                </a:solidFill>
                <a:latin typeface="Helvetica Neue Light"/>
              </a:rPr>
              <a:t>2</a:t>
            </a:r>
            <a:endParaRPr lang="en-US" sz="2200" baseline="-25000" dirty="0">
              <a:solidFill>
                <a:srgbClr val="FF0000"/>
              </a:solidFill>
              <a:latin typeface="Helvetica Neue Light"/>
            </a:endParaRPr>
          </a:p>
          <a:p>
            <a:pPr lvl="2"/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-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7</a:t>
            </a:r>
            <a:r>
              <a:rPr lang="en-US" sz="2200" baseline="-25000" dirty="0" smtClean="0">
                <a:solidFill>
                  <a:srgbClr val="FF0000"/>
                </a:solidFill>
                <a:latin typeface="Helvetica Neue Light"/>
              </a:rPr>
              <a:t>10</a:t>
            </a:r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: </a:t>
            </a:r>
            <a:r>
              <a:rPr lang="en-US" sz="2200" dirty="0" smtClean="0">
                <a:solidFill>
                  <a:srgbClr val="00B050"/>
                </a:solidFill>
                <a:latin typeface="Helvetica Neue Light"/>
              </a:rPr>
              <a:t>1</a:t>
            </a:r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000</a:t>
            </a:r>
            <a:r>
              <a:rPr lang="en-US" sz="2200" baseline="-25000" dirty="0" smtClean="0">
                <a:solidFill>
                  <a:srgbClr val="FF0000"/>
                </a:solidFill>
                <a:latin typeface="Helvetica Neue Light"/>
              </a:rPr>
              <a:t>2</a:t>
            </a:r>
            <a:endParaRPr lang="en-US" sz="2200" baseline="-25000" dirty="0">
              <a:solidFill>
                <a:srgbClr val="FF0000"/>
              </a:solidFill>
              <a:latin typeface="Helvetica Neue Light"/>
            </a:endParaRPr>
          </a:p>
          <a:p>
            <a:endParaRPr lang="en-US" sz="2400" dirty="0">
              <a:solidFill>
                <a:srgbClr val="FF0000"/>
              </a:solidFill>
              <a:latin typeface="Helvetica Neue Light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 Neue Light"/>
              </a:rPr>
              <a:t>Problem</a:t>
            </a:r>
          </a:p>
          <a:p>
            <a:pPr lvl="1"/>
            <a:r>
              <a:rPr lang="en-US" sz="2000" dirty="0">
                <a:latin typeface="Helvetica Neue Light"/>
              </a:rPr>
              <a:t>Two zero’s still: +0</a:t>
            </a:r>
            <a:r>
              <a:rPr lang="en-US" sz="2000" baseline="-25000" dirty="0">
                <a:latin typeface="Helvetica Neue Light"/>
              </a:rPr>
              <a:t>10</a:t>
            </a:r>
            <a:r>
              <a:rPr lang="en-US" sz="2000" dirty="0">
                <a:latin typeface="Helvetica Neue Light"/>
              </a:rPr>
              <a:t> (0000</a:t>
            </a:r>
            <a:r>
              <a:rPr lang="en-US" sz="2000" baseline="-25000" dirty="0">
                <a:latin typeface="Helvetica Neue Light"/>
              </a:rPr>
              <a:t>2</a:t>
            </a:r>
            <a:r>
              <a:rPr lang="en-US" sz="2000" dirty="0" smtClean="0">
                <a:latin typeface="Helvetica Neue Light"/>
              </a:rPr>
              <a:t>) different </a:t>
            </a:r>
            <a:r>
              <a:rPr lang="en-US" sz="2000" dirty="0">
                <a:latin typeface="Helvetica Neue Light"/>
              </a:rPr>
              <a:t>than -0</a:t>
            </a:r>
            <a:r>
              <a:rPr lang="en-US" sz="2000" baseline="-25000" dirty="0">
                <a:latin typeface="Helvetica Neue Light"/>
              </a:rPr>
              <a:t>10</a:t>
            </a:r>
            <a:r>
              <a:rPr lang="en-US" sz="2000" dirty="0">
                <a:latin typeface="Helvetica Neue Light"/>
              </a:rPr>
              <a:t> (1111</a:t>
            </a:r>
            <a:r>
              <a:rPr lang="en-US" sz="2000" baseline="-25000" dirty="0">
                <a:latin typeface="Helvetica Neue Light"/>
              </a:rPr>
              <a:t>2</a:t>
            </a:r>
            <a:r>
              <a:rPr lang="en-US" sz="2000" dirty="0">
                <a:latin typeface="Helvetica Neue Light"/>
              </a:rPr>
              <a:t>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28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799290" y="464616"/>
            <a:ext cx="431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One’s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complement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19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1579" y="1302327"/>
            <a:ext cx="10589475" cy="5070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The 2’s-complement system for representing </a:t>
            </a:r>
            <a:r>
              <a:rPr lang="en-US" sz="2200" b="1" dirty="0" smtClean="0">
                <a:solidFill>
                  <a:srgbClr val="00B0F0"/>
                </a:solidFill>
                <a:latin typeface="Helvetica Neue Light"/>
              </a:rPr>
              <a:t>signed numbers </a:t>
            </a: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works like this: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If </a:t>
            </a:r>
            <a:r>
              <a:rPr lang="en-US" sz="2200" dirty="0">
                <a:solidFill>
                  <a:srgbClr val="000000"/>
                </a:solidFill>
                <a:latin typeface="Helvetica Neue Light"/>
              </a:rPr>
              <a:t>the number is </a:t>
            </a:r>
            <a:r>
              <a:rPr lang="en-US" sz="2200" b="1" dirty="0">
                <a:solidFill>
                  <a:srgbClr val="FF0000"/>
                </a:solidFill>
                <a:latin typeface="Helvetica Neue Light"/>
              </a:rPr>
              <a:t>positive</a:t>
            </a:r>
            <a:r>
              <a:rPr lang="en-US" sz="2200" dirty="0">
                <a:solidFill>
                  <a:srgbClr val="000000"/>
                </a:solidFill>
                <a:latin typeface="Helvetica Neue Light"/>
              </a:rPr>
              <a:t>, the magnitude is represented in its true </a:t>
            </a: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binary form</a:t>
            </a:r>
            <a:r>
              <a:rPr lang="en-US" sz="2200" dirty="0">
                <a:solidFill>
                  <a:srgbClr val="000000"/>
                </a:solidFill>
                <a:latin typeface="Helvetica Neue Light"/>
              </a:rPr>
              <a:t>, and a sign bit of 0 is placed in front of the MSB</a:t>
            </a:r>
            <a:r>
              <a:rPr lang="en-US" sz="2600" dirty="0">
                <a:solidFill>
                  <a:srgbClr val="000000"/>
                </a:solidFill>
                <a:latin typeface="Helvetica Neue Light"/>
              </a:rPr>
              <a:t>. </a:t>
            </a:r>
            <a:endParaRPr lang="en-US" sz="2600" dirty="0" smtClean="0">
              <a:solidFill>
                <a:srgbClr val="000000"/>
              </a:solidFill>
              <a:latin typeface="Helvetica Neue Light"/>
            </a:endParaRPr>
          </a:p>
          <a:p>
            <a:endParaRPr lang="en-US" sz="2200" dirty="0">
              <a:solidFill>
                <a:srgbClr val="000000"/>
              </a:solidFill>
              <a:latin typeface="Helvetica Neue Light"/>
            </a:endParaRPr>
          </a:p>
          <a:p>
            <a:pPr>
              <a:spcBef>
                <a:spcPts val="1800"/>
              </a:spcBef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If the number is </a:t>
            </a:r>
            <a:r>
              <a:rPr lang="en-US" sz="2200" b="1" dirty="0" smtClean="0">
                <a:solidFill>
                  <a:srgbClr val="FF0000"/>
                </a:solidFill>
                <a:latin typeface="Helvetica Neue Light"/>
              </a:rPr>
              <a:t>negative</a:t>
            </a: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, apply the 2’s complement form :</a:t>
            </a:r>
          </a:p>
          <a:p>
            <a:pPr marL="8572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altLang="ja-JP" sz="2200" dirty="0">
                <a:latin typeface="Helvetica Neue Light"/>
              </a:rPr>
              <a:t>Obtain the bit pattern of positive </a:t>
            </a:r>
            <a:r>
              <a:rPr lang="en-US" altLang="ja-JP" sz="2200" dirty="0" smtClean="0">
                <a:latin typeface="Helvetica Neue Light"/>
              </a:rPr>
              <a:t>counterpart, </a:t>
            </a:r>
            <a:endParaRPr lang="en-US" altLang="ja-JP" sz="2200" dirty="0">
              <a:latin typeface="Helvetica Neue Light"/>
            </a:endParaRPr>
          </a:p>
          <a:p>
            <a:pPr marL="8572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altLang="ja-JP" sz="2200" dirty="0">
                <a:latin typeface="Helvetica Neue Light"/>
              </a:rPr>
              <a:t>Invert the bit pattern (1’s complement</a:t>
            </a:r>
            <a:r>
              <a:rPr lang="en-US" altLang="ja-JP" sz="2200" dirty="0" smtClean="0">
                <a:latin typeface="Helvetica Neue Light"/>
              </a:rPr>
              <a:t>),</a:t>
            </a:r>
            <a:endParaRPr lang="en-US" altLang="ja-JP" sz="2200" dirty="0">
              <a:latin typeface="Helvetica Neue Light"/>
            </a:endParaRPr>
          </a:p>
          <a:p>
            <a:pPr marL="8572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altLang="ja-JP" sz="2200" dirty="0">
                <a:latin typeface="Helvetica Neue Light"/>
              </a:rPr>
              <a:t>Add one to </a:t>
            </a:r>
            <a:r>
              <a:rPr lang="en-US" altLang="ja-JP" sz="2200" dirty="0" smtClean="0">
                <a:latin typeface="Helvetica Neue Light"/>
              </a:rPr>
              <a:t>it.</a:t>
            </a:r>
            <a:endParaRPr lang="en-US" altLang="ja-JP" sz="2200" dirty="0">
              <a:latin typeface="Helvetica Neue Light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 </a:t>
            </a:r>
            <a:endParaRPr lang="fr-FR" sz="2200" dirty="0">
              <a:latin typeface="Helvetica Neue Ligh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29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775011" y="505731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Two’s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complement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="" xmlns:a16="http://schemas.microsoft.com/office/drawing/2014/main" id="{90C72A3C-6850-27CE-F90C-BFF238D85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542" y="2776788"/>
            <a:ext cx="4242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 smtClean="0">
                <a:latin typeface="Helvetica Neue Light"/>
                <a:cs typeface="Courier New" panose="02070309020205020404" pitchFamily="49" charset="0"/>
              </a:rPr>
              <a:t>      + 45 =  </a:t>
            </a:r>
            <a:r>
              <a:rPr lang="en-US" altLang="aa-ET" sz="2400" dirty="0" smtClean="0">
                <a:solidFill>
                  <a:srgbClr val="FF000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  1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1  0  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  <a:endParaRPr lang="en-US" altLang="aa-ET" sz="2400" dirty="0"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="" xmlns:a16="http://schemas.microsoft.com/office/drawing/2014/main" id="{90C72A3C-6850-27CE-F90C-BFF238D85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254" y="3852174"/>
            <a:ext cx="42426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 smtClean="0">
                <a:solidFill>
                  <a:srgbClr val="FF0000"/>
                </a:solidFill>
                <a:latin typeface="Helvetica Neue Light"/>
                <a:cs typeface="Courier New" panose="02070309020205020404" pitchFamily="49" charset="0"/>
              </a:rPr>
              <a:t>       0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  1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1  0  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   </a:t>
            </a:r>
            <a:r>
              <a:rPr lang="en-US" altLang="aa-ET" sz="2400" dirty="0" smtClean="0">
                <a:latin typeface="Helvetica Neue Light"/>
                <a:cs typeface="Courier New" panose="02070309020205020404" pitchFamily="49" charset="0"/>
              </a:rPr>
              <a:t>= + 45</a:t>
            </a:r>
            <a:endParaRPr lang="en-US" altLang="aa-ET" sz="2400" dirty="0">
              <a:latin typeface="Helvetica Neue Light"/>
              <a:cs typeface="Courier New" panose="02070309020205020404" pitchFamily="49" charset="0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="" xmlns:a16="http://schemas.microsoft.com/office/drawing/2014/main" id="{D5600DF6-8F13-27D4-ACD5-76413862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5127" y="4584360"/>
            <a:ext cx="3212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 smtClean="0">
                <a:solidFill>
                  <a:srgbClr val="C00000"/>
                </a:solidFill>
                <a:latin typeface="Helvetica Neue Light"/>
                <a:cs typeface="Courier New" panose="02070309020205020404" pitchFamily="49" charset="0"/>
              </a:rPr>
              <a:t>  1  0  1  0  </a:t>
            </a:r>
            <a:r>
              <a:rPr lang="en-US" altLang="aa-ET" sz="2400" dirty="0">
                <a:solidFill>
                  <a:srgbClr val="C00000"/>
                </a:solidFill>
                <a:latin typeface="Helvetica Neue Light"/>
                <a:cs typeface="Courier New" panose="02070309020205020404" pitchFamily="49" charset="0"/>
              </a:rPr>
              <a:t>0  1  0  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="" xmlns:a16="http://schemas.microsoft.com/office/drawing/2014/main" id="{35E87E0F-5435-ECB2-D81A-85606F539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5694" y="5680447"/>
            <a:ext cx="40902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  <a:r>
              <a:rPr lang="en-US" altLang="aa-ET" sz="2400" dirty="0" smtClean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 smtClean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 smtClean="0">
                <a:solidFill>
                  <a:srgbClr val="FF000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  <a:r>
              <a:rPr lang="en-US" altLang="aa-ET" sz="2400" dirty="0" smtClean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 smtClean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>
                <a:solidFill>
                  <a:srgbClr val="FF0000"/>
                </a:solidFill>
                <a:latin typeface="Helvetica Neue Light"/>
                <a:cs typeface="Courier New" panose="02070309020205020404" pitchFamily="49" charset="0"/>
              </a:rPr>
              <a:t>0</a:t>
            </a:r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</a:t>
            </a:r>
            <a:r>
              <a:rPr lang="en-US" altLang="aa-ET" sz="2400" dirty="0">
                <a:solidFill>
                  <a:srgbClr val="000000"/>
                </a:solidFill>
                <a:latin typeface="Helvetica Neue Light"/>
                <a:cs typeface="Courier New" panose="02070309020205020404" pitchFamily="49" charset="0"/>
              </a:rPr>
              <a:t>  </a:t>
            </a:r>
            <a:r>
              <a:rPr lang="en-US" altLang="aa-ET" sz="2400" dirty="0" smtClean="0">
                <a:solidFill>
                  <a:srgbClr val="00B050"/>
                </a:solidFill>
                <a:latin typeface="Helvetica Neue Light"/>
                <a:cs typeface="Courier New" panose="02070309020205020404" pitchFamily="49" charset="0"/>
              </a:rPr>
              <a:t>1  </a:t>
            </a:r>
            <a:r>
              <a:rPr lang="en-US" altLang="aa-ET" sz="2400" dirty="0" smtClean="0">
                <a:latin typeface="Helvetica Neue Light"/>
                <a:cs typeface="Courier New" panose="02070309020205020404" pitchFamily="49" charset="0"/>
              </a:rPr>
              <a:t>=  - 45  </a:t>
            </a:r>
            <a:endParaRPr lang="en-US" altLang="aa-ET" sz="2400" dirty="0">
              <a:latin typeface="Helvetica Neue Light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2">
            <a:extLst>
              <a:ext uri="{FF2B5EF4-FFF2-40B4-BE49-F238E27FC236}">
                <a16:creationId xmlns="" xmlns:a16="http://schemas.microsoft.com/office/drawing/2014/main" id="{7C2F49EC-B2EF-D0A5-3BD2-E33E16B6F4B0}"/>
              </a:ext>
            </a:extLst>
          </p:cNvPr>
          <p:cNvCxnSpPr>
            <a:cxnSpLocks/>
          </p:cNvCxnSpPr>
          <p:nvPr/>
        </p:nvCxnSpPr>
        <p:spPr>
          <a:xfrm>
            <a:off x="10089314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1">
            <a:extLst>
              <a:ext uri="{FF2B5EF4-FFF2-40B4-BE49-F238E27FC236}">
                <a16:creationId xmlns="" xmlns:a16="http://schemas.microsoft.com/office/drawing/2014/main" id="{A3B3CA8A-4A29-C63D-6F8C-177B1E917EE9}"/>
              </a:ext>
            </a:extLst>
          </p:cNvPr>
          <p:cNvCxnSpPr>
            <a:cxnSpLocks/>
          </p:cNvCxnSpPr>
          <p:nvPr/>
        </p:nvCxnSpPr>
        <p:spPr>
          <a:xfrm>
            <a:off x="9790734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2">
            <a:extLst>
              <a:ext uri="{FF2B5EF4-FFF2-40B4-BE49-F238E27FC236}">
                <a16:creationId xmlns="" xmlns:a16="http://schemas.microsoft.com/office/drawing/2014/main" id="{B34FF406-7E53-B56A-578E-FF98808CFD6D}"/>
              </a:ext>
            </a:extLst>
          </p:cNvPr>
          <p:cNvCxnSpPr>
            <a:cxnSpLocks/>
          </p:cNvCxnSpPr>
          <p:nvPr/>
        </p:nvCxnSpPr>
        <p:spPr>
          <a:xfrm>
            <a:off x="9436171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3">
            <a:extLst>
              <a:ext uri="{FF2B5EF4-FFF2-40B4-BE49-F238E27FC236}">
                <a16:creationId xmlns="" xmlns:a16="http://schemas.microsoft.com/office/drawing/2014/main" id="{5F17E0BA-EF24-0771-109D-C7E6B2C00CAC}"/>
              </a:ext>
            </a:extLst>
          </p:cNvPr>
          <p:cNvCxnSpPr>
            <a:cxnSpLocks/>
          </p:cNvCxnSpPr>
          <p:nvPr/>
        </p:nvCxnSpPr>
        <p:spPr>
          <a:xfrm>
            <a:off x="9056726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4">
            <a:extLst>
              <a:ext uri="{FF2B5EF4-FFF2-40B4-BE49-F238E27FC236}">
                <a16:creationId xmlns="" xmlns:a16="http://schemas.microsoft.com/office/drawing/2014/main" id="{AACFB03E-84A0-A9B9-154F-6F291E94A1ED}"/>
              </a:ext>
            </a:extLst>
          </p:cNvPr>
          <p:cNvCxnSpPr>
            <a:cxnSpLocks/>
          </p:cNvCxnSpPr>
          <p:nvPr/>
        </p:nvCxnSpPr>
        <p:spPr>
          <a:xfrm>
            <a:off x="8739485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5">
            <a:extLst>
              <a:ext uri="{FF2B5EF4-FFF2-40B4-BE49-F238E27FC236}">
                <a16:creationId xmlns="" xmlns:a16="http://schemas.microsoft.com/office/drawing/2014/main" id="{098E079A-C0CE-F363-0793-B04C13810E34}"/>
              </a:ext>
            </a:extLst>
          </p:cNvPr>
          <p:cNvCxnSpPr>
            <a:cxnSpLocks/>
          </p:cNvCxnSpPr>
          <p:nvPr/>
        </p:nvCxnSpPr>
        <p:spPr>
          <a:xfrm>
            <a:off x="8422245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7">
            <a:extLst>
              <a:ext uri="{FF2B5EF4-FFF2-40B4-BE49-F238E27FC236}">
                <a16:creationId xmlns="" xmlns:a16="http://schemas.microsoft.com/office/drawing/2014/main" id="{0076028E-B081-C4AE-9D97-929BAA1BF359}"/>
              </a:ext>
            </a:extLst>
          </p:cNvPr>
          <p:cNvCxnSpPr>
            <a:cxnSpLocks/>
          </p:cNvCxnSpPr>
          <p:nvPr/>
        </p:nvCxnSpPr>
        <p:spPr>
          <a:xfrm>
            <a:off x="10425215" y="4259233"/>
            <a:ext cx="0" cy="296596"/>
          </a:xfrm>
          <a:prstGeom prst="straightConnector1">
            <a:avLst/>
          </a:prstGeom>
          <a:ln w="25400">
            <a:solidFill>
              <a:srgbClr val="1AA3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5">
            <a:extLst>
              <a:ext uri="{FF2B5EF4-FFF2-40B4-BE49-F238E27FC236}">
                <a16:creationId xmlns="" xmlns:a16="http://schemas.microsoft.com/office/drawing/2014/main" id="{EEDE66A2-9B80-9EC5-95A4-75CD7AAA3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885" y="5079617"/>
            <a:ext cx="3212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aa-ET" sz="2400" dirty="0" smtClean="0">
                <a:solidFill>
                  <a:srgbClr val="0070C0"/>
                </a:solidFill>
                <a:latin typeface="Helvetica Neue Light"/>
                <a:cs typeface="Courier New" panose="02070309020205020404" pitchFamily="49" charset="0"/>
              </a:rPr>
              <a:t>+                            1  </a:t>
            </a:r>
            <a:endParaRPr lang="en-US" altLang="aa-ET" sz="2400" dirty="0">
              <a:solidFill>
                <a:srgbClr val="0070C0"/>
              </a:solidFill>
              <a:latin typeface="Helvetica Neue Light"/>
              <a:cs typeface="Courier New" panose="02070309020205020404" pitchFamily="49" charset="0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8197475" y="5574874"/>
            <a:ext cx="24320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7" grpId="0"/>
      <p:bldP spid="18" grpId="0"/>
      <p:bldP spid="19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76202" y="641337"/>
            <a:ext cx="8911687" cy="1280890"/>
          </a:xfrm>
        </p:spPr>
        <p:txBody>
          <a:bodyPr/>
          <a:lstStyle/>
          <a:p>
            <a:r>
              <a:rPr lang="fr-FR" b="1" dirty="0" smtClean="0">
                <a:solidFill>
                  <a:srgbClr val="002060"/>
                </a:solidFill>
                <a:latin typeface="Helvetica Neue Light"/>
              </a:rPr>
              <a:t>Bits : </a:t>
            </a:r>
            <a:r>
              <a:rPr lang="fr-FR" b="1" dirty="0" err="1" smtClean="0">
                <a:solidFill>
                  <a:srgbClr val="002060"/>
                </a:solidFill>
                <a:latin typeface="Helvetica Neue Light"/>
              </a:rPr>
              <a:t>Binary</a:t>
            </a:r>
            <a:r>
              <a:rPr lang="fr-FR" b="1" dirty="0" smtClean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b="1" dirty="0" err="1" smtClean="0">
                <a:solidFill>
                  <a:srgbClr val="002060"/>
                </a:solidFill>
                <a:latin typeface="Helvetica Neue Light"/>
              </a:rPr>
              <a:t>digITs</a:t>
            </a:r>
            <a:endParaRPr lang="fr-FR" b="1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95054" y="1474425"/>
            <a:ext cx="10099964" cy="2803146"/>
          </a:xfrm>
        </p:spPr>
        <p:txBody>
          <a:bodyPr>
            <a:normAutofit/>
          </a:bodyPr>
          <a:lstStyle/>
          <a:p>
            <a:pPr algn="just">
              <a:spcBef>
                <a:spcPts val="1200"/>
              </a:spcBef>
            </a:pPr>
            <a:r>
              <a:rPr lang="en-US" altLang="ar-SA" sz="2200" dirty="0">
                <a:solidFill>
                  <a:srgbClr val="0070C0"/>
                </a:solidFill>
                <a:latin typeface="Helvetica Neue Light"/>
              </a:rPr>
              <a:t>C</a:t>
            </a:r>
            <a:r>
              <a:rPr lang="en-US" altLang="ar-SA" sz="2200" dirty="0" smtClean="0">
                <a:solidFill>
                  <a:srgbClr val="0070C0"/>
                </a:solidFill>
                <a:latin typeface="Helvetica Neue Light"/>
              </a:rPr>
              <a:t>omputer</a:t>
            </a:r>
            <a:r>
              <a:rPr lang="en-US" altLang="ar-SA" sz="2200" dirty="0" smtClean="0">
                <a:latin typeface="Helvetica Neue Light"/>
              </a:rPr>
              <a:t> </a:t>
            </a:r>
            <a:r>
              <a:rPr lang="en-US" altLang="ar-SA" sz="2200" dirty="0">
                <a:latin typeface="Helvetica Neue Light"/>
              </a:rPr>
              <a:t>systems </a:t>
            </a:r>
            <a:r>
              <a:rPr lang="en-US" altLang="ar-SA" sz="2200" u="sng" dirty="0">
                <a:solidFill>
                  <a:schemeClr val="tx1"/>
                </a:solidFill>
                <a:latin typeface="Helvetica Neue Light"/>
              </a:rPr>
              <a:t>do not represent</a:t>
            </a:r>
            <a:r>
              <a:rPr lang="en-US" altLang="ar-SA" sz="2200" dirty="0">
                <a:solidFill>
                  <a:schemeClr val="tx1"/>
                </a:solidFill>
                <a:latin typeface="Helvetica Neue Light"/>
              </a:rPr>
              <a:t> </a:t>
            </a:r>
            <a:r>
              <a:rPr lang="en-US" altLang="ar-SA" sz="2200" dirty="0">
                <a:latin typeface="Helvetica Neue Light"/>
              </a:rPr>
              <a:t>numeric values using the </a:t>
            </a:r>
            <a:r>
              <a:rPr lang="en-US" altLang="ar-SA" sz="2200" dirty="0">
                <a:solidFill>
                  <a:srgbClr val="C00000"/>
                </a:solidFill>
                <a:latin typeface="Helvetica Neue Light"/>
              </a:rPr>
              <a:t>decimal </a:t>
            </a:r>
            <a:r>
              <a:rPr lang="en-US" altLang="ar-SA" sz="2200" dirty="0" smtClean="0">
                <a:solidFill>
                  <a:srgbClr val="C00000"/>
                </a:solidFill>
                <a:latin typeface="Helvetica Neue Light"/>
              </a:rPr>
              <a:t>system</a:t>
            </a:r>
            <a:r>
              <a:rPr lang="en-US" altLang="ar-SA" sz="2200" dirty="0" smtClean="0">
                <a:latin typeface="Helvetica Neue Light"/>
              </a:rPr>
              <a:t> </a:t>
            </a:r>
            <a:r>
              <a:rPr lang="en-US" altLang="ar-SA" sz="2200" dirty="0">
                <a:latin typeface="Helvetica Neue Light"/>
              </a:rPr>
              <a:t> </a:t>
            </a:r>
            <a:r>
              <a:rPr lang="en-US" altLang="ar-SA" sz="2200" dirty="0" smtClean="0">
                <a:latin typeface="Helvetica Neue Light"/>
              </a:rPr>
              <a:t>but using  </a:t>
            </a:r>
            <a:r>
              <a:rPr lang="en-US" altLang="ar-SA" sz="2200" b="1" dirty="0" smtClean="0">
                <a:solidFill>
                  <a:srgbClr val="FF0000"/>
                </a:solidFill>
                <a:latin typeface="Helvetica Neue Light"/>
              </a:rPr>
              <a:t>binary system.</a:t>
            </a:r>
            <a:endParaRPr lang="en-US" altLang="ar-SA" sz="2200" b="1" dirty="0">
              <a:solidFill>
                <a:srgbClr val="FF0000"/>
              </a:solidFill>
              <a:latin typeface="Helvetica Neue Light"/>
            </a:endParaRPr>
          </a:p>
          <a:p>
            <a:pPr algn="just">
              <a:spcBef>
                <a:spcPts val="1800"/>
              </a:spcBef>
            </a:pPr>
            <a:r>
              <a:rPr lang="en-US" altLang="ar-SA" sz="2200" dirty="0">
                <a:latin typeface="Helvetica Neue Light"/>
              </a:rPr>
              <a:t>Computers are built around the idea of </a:t>
            </a:r>
            <a:r>
              <a:rPr lang="en-US" altLang="ar-SA" sz="2200" b="1" dirty="0">
                <a:solidFill>
                  <a:srgbClr val="0070C0"/>
                </a:solidFill>
                <a:latin typeface="Helvetica Neue Light"/>
              </a:rPr>
              <a:t>two </a:t>
            </a:r>
            <a:r>
              <a:rPr lang="en-US" altLang="ar-SA" sz="2200" b="1" dirty="0" smtClean="0">
                <a:solidFill>
                  <a:srgbClr val="0070C0"/>
                </a:solidFill>
                <a:latin typeface="Helvetica Neue Light"/>
              </a:rPr>
              <a:t>states : </a:t>
            </a:r>
            <a:r>
              <a:rPr lang="en-US" altLang="aa-ET" sz="2200" dirty="0" smtClean="0">
                <a:solidFill>
                  <a:srgbClr val="00B050"/>
                </a:solidFill>
                <a:latin typeface="Helvetica Neue Light"/>
              </a:rPr>
              <a:t>true (1)</a:t>
            </a:r>
            <a:r>
              <a:rPr lang="en-US" altLang="aa-ET" sz="2200" dirty="0" smtClean="0">
                <a:latin typeface="Helvetica Neue Light"/>
              </a:rPr>
              <a:t> </a:t>
            </a:r>
            <a:r>
              <a:rPr lang="en-US" altLang="aa-ET" sz="2200" dirty="0">
                <a:latin typeface="Helvetica Neue Light"/>
              </a:rPr>
              <a:t>and </a:t>
            </a:r>
            <a:r>
              <a:rPr lang="en-US" altLang="aa-ET" sz="2200" dirty="0" smtClean="0">
                <a:solidFill>
                  <a:srgbClr val="C00000"/>
                </a:solidFill>
                <a:latin typeface="Helvetica Neue Light"/>
              </a:rPr>
              <a:t>false (0).</a:t>
            </a:r>
            <a:endParaRPr lang="en-US" altLang="aa-ET" sz="2200" dirty="0">
              <a:solidFill>
                <a:srgbClr val="C00000"/>
              </a:solidFill>
              <a:latin typeface="Helvetica Neue Light"/>
            </a:endParaRPr>
          </a:p>
          <a:p>
            <a:pPr algn="just">
              <a:spcBef>
                <a:spcPts val="1800"/>
              </a:spcBef>
            </a:pPr>
            <a:r>
              <a:rPr lang="fr-FR" sz="2200" dirty="0">
                <a:solidFill>
                  <a:srgbClr val="C00000"/>
                </a:solidFill>
                <a:latin typeface="Helvetica Neue Light"/>
              </a:rPr>
              <a:t>Transistors</a:t>
            </a:r>
            <a:r>
              <a:rPr lang="fr-FR" sz="2200" dirty="0">
                <a:latin typeface="Helvetica Neue Light"/>
              </a:rPr>
              <a:t> </a:t>
            </a:r>
            <a:r>
              <a:rPr lang="en-US" sz="2200" dirty="0">
                <a:latin typeface="Helvetica Neue Light"/>
              </a:rPr>
              <a:t>represent this in </a:t>
            </a:r>
            <a:r>
              <a:rPr lang="en-US" sz="2200" dirty="0" smtClean="0">
                <a:solidFill>
                  <a:srgbClr val="C00000"/>
                </a:solidFill>
                <a:latin typeface="Helvetica Neue Light"/>
              </a:rPr>
              <a:t>hardware</a:t>
            </a:r>
            <a:r>
              <a:rPr lang="en-US" sz="2200" dirty="0" smtClean="0">
                <a:latin typeface="Helvetica Neue Light"/>
              </a:rPr>
              <a:t>, </a:t>
            </a:r>
          </a:p>
          <a:p>
            <a:pPr marL="360363" indent="-360363" algn="just">
              <a:spcBef>
                <a:spcPts val="0"/>
              </a:spcBef>
              <a:buNone/>
            </a:pPr>
            <a:r>
              <a:rPr lang="en-US" sz="2200" dirty="0" smtClean="0">
                <a:latin typeface="Helvetica Neue Light"/>
              </a:rPr>
              <a:t>     and </a:t>
            </a:r>
            <a:r>
              <a:rPr lang="en-US" sz="2200" dirty="0">
                <a:solidFill>
                  <a:srgbClr val="00B050"/>
                </a:solidFill>
                <a:latin typeface="Helvetica Neue Light"/>
              </a:rPr>
              <a:t>bits</a:t>
            </a:r>
            <a:r>
              <a:rPr lang="en-US" sz="2200" dirty="0">
                <a:latin typeface="Helvetica Neue Light"/>
              </a:rPr>
              <a:t> represent this in </a:t>
            </a:r>
            <a:r>
              <a:rPr lang="en-US" sz="2200" dirty="0">
                <a:solidFill>
                  <a:srgbClr val="00B050"/>
                </a:solidFill>
                <a:latin typeface="Helvetica Neue Light"/>
              </a:rPr>
              <a:t>software</a:t>
            </a:r>
            <a:r>
              <a:rPr lang="en-US" sz="2200" dirty="0" smtClean="0">
                <a:latin typeface="Helvetica Neue Light"/>
              </a:rPr>
              <a:t>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18" y="5223439"/>
            <a:ext cx="4748837" cy="1352405"/>
          </a:xfrm>
          <a:prstGeom prst="rect">
            <a:avLst/>
          </a:prstGeom>
        </p:spPr>
      </p:pic>
      <p:grpSp>
        <p:nvGrpSpPr>
          <p:cNvPr id="5" name="Group 23">
            <a:extLst>
              <a:ext uri="{FF2B5EF4-FFF2-40B4-BE49-F238E27FC236}">
                <a16:creationId xmlns="" xmlns:a16="http://schemas.microsoft.com/office/drawing/2014/main" id="{A0730FD7-7148-4735-B80A-2A5D0B1272B7}"/>
              </a:ext>
            </a:extLst>
          </p:cNvPr>
          <p:cNvGrpSpPr>
            <a:grpSpLocks/>
          </p:cNvGrpSpPr>
          <p:nvPr/>
        </p:nvGrpSpPr>
        <p:grpSpPr bwMode="auto">
          <a:xfrm>
            <a:off x="9789817" y="2913378"/>
            <a:ext cx="1660376" cy="920675"/>
            <a:chOff x="654" y="1344"/>
            <a:chExt cx="1602" cy="1095"/>
          </a:xfrm>
        </p:grpSpPr>
        <p:sp>
          <p:nvSpPr>
            <p:cNvPr id="6" name="Line 24">
              <a:extLst>
                <a:ext uri="{FF2B5EF4-FFF2-40B4-BE49-F238E27FC236}">
                  <a16:creationId xmlns="" xmlns:a16="http://schemas.microsoft.com/office/drawing/2014/main" id="{2DEE8766-148C-4942-9651-DACB0D069E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631" y="1633"/>
              <a:ext cx="1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" name="Group 25">
              <a:extLst>
                <a:ext uri="{FF2B5EF4-FFF2-40B4-BE49-F238E27FC236}">
                  <a16:creationId xmlns="" xmlns:a16="http://schemas.microsoft.com/office/drawing/2014/main" id="{3D93F342-AA6D-4016-811E-E750A0E2E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732"/>
              <a:ext cx="192" cy="332"/>
              <a:chOff x="624" y="1680"/>
              <a:chExt cx="192" cy="480"/>
            </a:xfrm>
          </p:grpSpPr>
          <p:sp>
            <p:nvSpPr>
              <p:cNvPr id="15" name="Line 26">
                <a:extLst>
                  <a:ext uri="{FF2B5EF4-FFF2-40B4-BE49-F238E27FC236}">
                    <a16:creationId xmlns="" xmlns:a16="http://schemas.microsoft.com/office/drawing/2014/main" id="{467CAB54-94DB-40E6-A05E-AA04CB416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576" y="1920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a-E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6" name="Line 27">
                <a:extLst>
                  <a:ext uri="{FF2B5EF4-FFF2-40B4-BE49-F238E27FC236}">
                    <a16:creationId xmlns="" xmlns:a16="http://schemas.microsoft.com/office/drawing/2014/main" id="{4807C33D-A37E-4D22-A11C-24E4ADC74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20" y="182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a-E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8" name="Line 28">
              <a:extLst>
                <a:ext uri="{FF2B5EF4-FFF2-40B4-BE49-F238E27FC236}">
                  <a16:creationId xmlns="" xmlns:a16="http://schemas.microsoft.com/office/drawing/2014/main" id="{CF430608-8551-4618-B710-0ACEB86393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633" y="2159"/>
              <a:ext cx="19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" name="Text Box 29">
              <a:extLst>
                <a:ext uri="{FF2B5EF4-FFF2-40B4-BE49-F238E27FC236}">
                  <a16:creationId xmlns="" xmlns:a16="http://schemas.microsoft.com/office/drawing/2014/main" id="{86756392-B755-4C20-8356-B82AF139B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" y="1666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Gate</a:t>
              </a:r>
            </a:p>
          </p:txBody>
        </p:sp>
        <p:sp>
          <p:nvSpPr>
            <p:cNvPr id="10" name="Line 30">
              <a:extLst>
                <a:ext uri="{FF2B5EF4-FFF2-40B4-BE49-F238E27FC236}">
                  <a16:creationId xmlns="" xmlns:a16="http://schemas.microsoft.com/office/drawing/2014/main" id="{DD981CFE-7236-459A-AFB0-7B347DC78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730"/>
              <a:ext cx="1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Line 31">
              <a:extLst>
                <a:ext uri="{FF2B5EF4-FFF2-40B4-BE49-F238E27FC236}">
                  <a16:creationId xmlns="" xmlns:a16="http://schemas.microsoft.com/office/drawing/2014/main" id="{9C13F963-3408-46EA-9942-0C89C5821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730"/>
              <a:ext cx="0" cy="3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" name="Line 32">
              <a:extLst>
                <a:ext uri="{FF2B5EF4-FFF2-40B4-BE49-F238E27FC236}">
                  <a16:creationId xmlns="" xmlns:a16="http://schemas.microsoft.com/office/drawing/2014/main" id="{591C6DF0-8667-4F2C-A696-86254A9C4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064"/>
              <a:ext cx="1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" name="Text Box 33">
              <a:extLst>
                <a:ext uri="{FF2B5EF4-FFF2-40B4-BE49-F238E27FC236}">
                  <a16:creationId xmlns="" xmlns:a16="http://schemas.microsoft.com/office/drawing/2014/main" id="{1D1CFB33-977F-4703-892D-8DD0D2B9A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0" y="1344"/>
              <a:ext cx="45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Drain</a:t>
              </a:r>
            </a:p>
          </p:txBody>
        </p:sp>
        <p:sp>
          <p:nvSpPr>
            <p:cNvPr id="14" name="Text Box 34">
              <a:extLst>
                <a:ext uri="{FF2B5EF4-FFF2-40B4-BE49-F238E27FC236}">
                  <a16:creationId xmlns="" xmlns:a16="http://schemas.microsoft.com/office/drawing/2014/main" id="{AC7E9B0E-6C00-4EEA-BE63-31CDDEB22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" y="2208"/>
              <a:ext cx="5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Source</a:t>
              </a:r>
            </a:p>
          </p:txBody>
        </p:sp>
      </p:grpSp>
      <p:grpSp>
        <p:nvGrpSpPr>
          <p:cNvPr id="17" name="Group 35">
            <a:extLst>
              <a:ext uri="{FF2B5EF4-FFF2-40B4-BE49-F238E27FC236}">
                <a16:creationId xmlns="" xmlns:a16="http://schemas.microsoft.com/office/drawing/2014/main" id="{EED5B71D-9D65-4274-9F8B-B46DF5242910}"/>
              </a:ext>
            </a:extLst>
          </p:cNvPr>
          <p:cNvGrpSpPr>
            <a:grpSpLocks/>
          </p:cNvGrpSpPr>
          <p:nvPr/>
        </p:nvGrpSpPr>
        <p:grpSpPr bwMode="auto">
          <a:xfrm>
            <a:off x="7708328" y="2923578"/>
            <a:ext cx="1637040" cy="854058"/>
            <a:chOff x="572" y="2736"/>
            <a:chExt cx="1684" cy="1104"/>
          </a:xfrm>
        </p:grpSpPr>
        <p:sp>
          <p:nvSpPr>
            <p:cNvPr id="18" name="Line 36">
              <a:extLst>
                <a:ext uri="{FF2B5EF4-FFF2-40B4-BE49-F238E27FC236}">
                  <a16:creationId xmlns="" xmlns:a16="http://schemas.microsoft.com/office/drawing/2014/main" id="{4E9024D3-DEA5-4B84-BBE4-CA3C2A5D88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631" y="3034"/>
              <a:ext cx="1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Line 37">
              <a:extLst>
                <a:ext uri="{FF2B5EF4-FFF2-40B4-BE49-F238E27FC236}">
                  <a16:creationId xmlns="" xmlns:a16="http://schemas.microsoft.com/office/drawing/2014/main" id="{25EC7734-8E2F-4018-A842-CF48A589EF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370" y="3299"/>
              <a:ext cx="33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0" name="Line 38">
              <a:extLst>
                <a:ext uri="{FF2B5EF4-FFF2-40B4-BE49-F238E27FC236}">
                  <a16:creationId xmlns="" xmlns:a16="http://schemas.microsoft.com/office/drawing/2014/main" id="{E4742CA6-2651-4B0A-9D20-6354E58668F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344" y="3203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Line 39">
              <a:extLst>
                <a:ext uri="{FF2B5EF4-FFF2-40B4-BE49-F238E27FC236}">
                  <a16:creationId xmlns="" xmlns:a16="http://schemas.microsoft.com/office/drawing/2014/main" id="{29C7C523-1AFF-4AFB-9694-3D0A4F77C5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633" y="3560"/>
              <a:ext cx="19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Text Box 40">
              <a:extLst>
                <a:ext uri="{FF2B5EF4-FFF2-40B4-BE49-F238E27FC236}">
                  <a16:creationId xmlns="" xmlns:a16="http://schemas.microsoft.com/office/drawing/2014/main" id="{5E1AF171-614A-424A-8ADD-D507EA661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" y="3059"/>
              <a:ext cx="4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Gate</a:t>
              </a:r>
            </a:p>
          </p:txBody>
        </p:sp>
        <p:sp>
          <p:nvSpPr>
            <p:cNvPr id="23" name="Line 41">
              <a:extLst>
                <a:ext uri="{FF2B5EF4-FFF2-40B4-BE49-F238E27FC236}">
                  <a16:creationId xmlns="" xmlns:a16="http://schemas.microsoft.com/office/drawing/2014/main" id="{6BE2732D-8CF7-478E-8976-FE2707455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131"/>
              <a:ext cx="1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" name="Line 42">
              <a:extLst>
                <a:ext uri="{FF2B5EF4-FFF2-40B4-BE49-F238E27FC236}">
                  <a16:creationId xmlns="" xmlns:a16="http://schemas.microsoft.com/office/drawing/2014/main" id="{79096BFB-9D26-4B46-8553-F31196CAE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131"/>
              <a:ext cx="0" cy="3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Line 43">
              <a:extLst>
                <a:ext uri="{FF2B5EF4-FFF2-40B4-BE49-F238E27FC236}">
                  <a16:creationId xmlns="" xmlns:a16="http://schemas.microsoft.com/office/drawing/2014/main" id="{1FF9F3DB-64E5-4A17-9170-393D391E2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3465"/>
              <a:ext cx="1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a-E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Text Box 44">
              <a:extLst>
                <a:ext uri="{FF2B5EF4-FFF2-40B4-BE49-F238E27FC236}">
                  <a16:creationId xmlns="" xmlns:a16="http://schemas.microsoft.com/office/drawing/2014/main" id="{DEFD816E-CC59-4A1B-8D18-8EE239BE3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" y="2736"/>
              <a:ext cx="5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Source</a:t>
              </a:r>
            </a:p>
          </p:txBody>
        </p:sp>
        <p:sp>
          <p:nvSpPr>
            <p:cNvPr id="27" name="Text Box 45">
              <a:extLst>
                <a:ext uri="{FF2B5EF4-FFF2-40B4-BE49-F238E27FC236}">
                  <a16:creationId xmlns="" xmlns:a16="http://schemas.microsoft.com/office/drawing/2014/main" id="{9461CA7E-2BB4-46C6-AF9F-3D673A98D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" y="3609"/>
              <a:ext cx="45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Drain</a:t>
              </a:r>
            </a:p>
          </p:txBody>
        </p:sp>
        <p:sp>
          <p:nvSpPr>
            <p:cNvPr id="28" name="Oval 46">
              <a:extLst>
                <a:ext uri="{FF2B5EF4-FFF2-40B4-BE49-F238E27FC236}">
                  <a16:creationId xmlns="" xmlns:a16="http://schemas.microsoft.com/office/drawing/2014/main" id="{BF0CB703-A40F-4D5E-9E2E-498534A6A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249"/>
              <a:ext cx="96" cy="96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29" name="Text Box 67">
            <a:extLst>
              <a:ext uri="{FF2B5EF4-FFF2-40B4-BE49-F238E27FC236}">
                <a16:creationId xmlns="" xmlns:a16="http://schemas.microsoft.com/office/drawing/2014/main" id="{9BEA575C-45F9-45C2-BCA3-E6090B3D6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6197" y="3794957"/>
            <a:ext cx="861133" cy="36933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err="1">
                <a:solidFill>
                  <a:srgbClr val="0070C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pMOS</a:t>
            </a:r>
            <a:endParaRPr lang="en-US" altLang="en-US" sz="1800" b="1" dirty="0">
              <a:solidFill>
                <a:srgbClr val="0070C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68">
            <a:extLst>
              <a:ext uri="{FF2B5EF4-FFF2-40B4-BE49-F238E27FC236}">
                <a16:creationId xmlns="" xmlns:a16="http://schemas.microsoft.com/office/drawing/2014/main" id="{338AECE7-817B-4477-B945-2248505DA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369" y="3777636"/>
            <a:ext cx="862737" cy="36933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err="1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nMOS</a:t>
            </a:r>
            <a:endParaRPr lang="en-US" altLang="en-US" sz="1800" b="1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72851" y="4319430"/>
            <a:ext cx="99191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800"/>
              </a:spcBef>
              <a:buClr>
                <a:srgbClr val="4A66AC"/>
              </a:buClr>
              <a:buFont typeface="Wingdings 3" charset="2"/>
              <a:buChar char=""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Bit (Binary </a:t>
            </a:r>
            <a:r>
              <a:rPr lang="en-US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digIT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) is represented by </a:t>
            </a:r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two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voltage levels, </a:t>
            </a:r>
            <a:r>
              <a:rPr lang="fr-FR" sz="2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where</a:t>
            </a:r>
            <a:r>
              <a:rPr lang="fr-FR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 </a:t>
            </a:r>
            <a:r>
              <a:rPr lang="fr-FR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any</a:t>
            </a:r>
            <a:r>
              <a:rPr lang="fr-F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 voltage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between 0 and 0.2 V represents a 0 and any voltage between 0,9 and 1,1 V</a:t>
            </a:r>
            <a:r>
              <a:rPr lang="fr-FR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represents</a:t>
            </a:r>
            <a:r>
              <a:rPr lang="fr-F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 a 1.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1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 animBg="1"/>
      <p:bldP spid="30" grpId="0" animBg="1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30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775011" y="505731"/>
            <a:ext cx="6853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Two’s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complement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: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examples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5011" y="505731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Two’s</a:t>
            </a:r>
            <a:r>
              <a:rPr lang="fr-FR" sz="3600" b="1" kern="0" dirty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>
                <a:solidFill>
                  <a:srgbClr val="002060"/>
                </a:solidFill>
                <a:latin typeface="Helvetica Neue Light"/>
              </a:rPr>
              <a:t>complement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9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308" y="1411237"/>
            <a:ext cx="226447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kumimoji="1" lang="en-US" altLang="zh-CN" sz="2200" b="1" dirty="0" smtClean="0">
                <a:solidFill>
                  <a:srgbClr val="0070C0"/>
                </a:solidFill>
                <a:latin typeface="Helvetica Neue Light"/>
              </a:rPr>
              <a:t>(-9)</a:t>
            </a:r>
            <a:r>
              <a:rPr kumimoji="1" lang="en-US" altLang="zh-CN" sz="2200" b="1" baseline="-25000" dirty="0" smtClean="0">
                <a:solidFill>
                  <a:srgbClr val="0070C0"/>
                </a:solidFill>
                <a:latin typeface="Helvetica Neue Light"/>
              </a:rPr>
              <a:t>10 </a:t>
            </a:r>
            <a:r>
              <a:rPr kumimoji="1" lang="en-US" altLang="zh-CN" sz="2200" b="1" dirty="0" smtClean="0">
                <a:solidFill>
                  <a:srgbClr val="0070C0"/>
                </a:solidFill>
                <a:latin typeface="Helvetica Neue Light"/>
              </a:rPr>
              <a:t>= (?)</a:t>
            </a:r>
            <a:r>
              <a:rPr kumimoji="1" lang="en-US" altLang="zh-CN" sz="2200" b="1" baseline="-25000" dirty="0" smtClean="0">
                <a:solidFill>
                  <a:srgbClr val="0070C0"/>
                </a:solidFill>
                <a:latin typeface="Helvetica Neue Light"/>
              </a:rPr>
              <a:t>2</a:t>
            </a:r>
            <a:endParaRPr kumimoji="1" lang="en-US" altLang="zh-CN" sz="2200" b="1" baseline="-25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0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4292" y="1947550"/>
            <a:ext cx="7459929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dirty="0" smtClean="0">
                <a:latin typeface="Helvetica Neue Light"/>
              </a:rPr>
              <a:t>(-</a:t>
            </a:r>
            <a:r>
              <a:rPr kumimoji="1" lang="en-US" altLang="zh-CN" dirty="0" smtClean="0">
                <a:latin typeface="Helvetica Neue Light"/>
              </a:rPr>
              <a:t>9)</a:t>
            </a:r>
            <a:r>
              <a:rPr kumimoji="1" lang="en-US" altLang="zh-CN" baseline="-25000" dirty="0" smtClean="0">
                <a:latin typeface="Helvetica Neue Light"/>
              </a:rPr>
              <a:t>10</a:t>
            </a:r>
            <a:r>
              <a:rPr kumimoji="1" lang="en-US" altLang="zh-CN" dirty="0">
                <a:latin typeface="Helvetica Neue Light"/>
              </a:rPr>
              <a:t> </a:t>
            </a:r>
            <a:r>
              <a:rPr kumimoji="1" lang="en-US" altLang="zh-CN" dirty="0" smtClean="0">
                <a:latin typeface="Helvetica Neue Light"/>
              </a:rPr>
              <a:t>= 2’s complement (+9) = 2’s complement (01001)</a:t>
            </a:r>
          </a:p>
          <a:p>
            <a:pPr>
              <a:spcBef>
                <a:spcPct val="50000"/>
              </a:spcBef>
            </a:pPr>
            <a:r>
              <a:rPr kumimoji="1" lang="en-US" altLang="zh-CN" dirty="0">
                <a:latin typeface="Helvetica Neue Light"/>
              </a:rPr>
              <a:t> </a:t>
            </a:r>
            <a:r>
              <a:rPr kumimoji="1" lang="en-US" altLang="zh-CN" dirty="0" smtClean="0">
                <a:latin typeface="Helvetica Neue Light"/>
              </a:rPr>
              <a:t>        =  10110 + 1 = </a:t>
            </a:r>
            <a:r>
              <a:rPr kumimoji="1" lang="en-US" altLang="zh-CN" b="1" dirty="0" smtClean="0">
                <a:solidFill>
                  <a:srgbClr val="FF0000"/>
                </a:solidFill>
                <a:latin typeface="Helvetica Neue Light"/>
              </a:rPr>
              <a:t>10111</a:t>
            </a:r>
            <a:r>
              <a:rPr kumimoji="1" lang="en-US" altLang="zh-CN" baseline="-25000" dirty="0" smtClean="0">
                <a:latin typeface="Helvetica Neue Light"/>
              </a:rPr>
              <a:t>2</a:t>
            </a:r>
            <a:endParaRPr kumimoji="1" lang="en-US" altLang="zh-CN" b="1" baseline="-2500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1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308" y="2899362"/>
            <a:ext cx="282748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kumimoji="1" lang="en-US" altLang="zh-CN" sz="2200" b="1" dirty="0" smtClean="0">
                <a:solidFill>
                  <a:srgbClr val="0070C0"/>
                </a:solidFill>
                <a:latin typeface="Helvetica Neue Light"/>
              </a:rPr>
              <a:t>(10111)</a:t>
            </a:r>
            <a:r>
              <a:rPr kumimoji="1" lang="en-US" altLang="zh-CN" sz="2200" b="1" baseline="-25000" dirty="0" smtClean="0">
                <a:solidFill>
                  <a:srgbClr val="0070C0"/>
                </a:solidFill>
                <a:latin typeface="Helvetica Neue Light"/>
              </a:rPr>
              <a:t>2 </a:t>
            </a:r>
            <a:r>
              <a:rPr kumimoji="1" lang="en-US" altLang="zh-CN" sz="2200" b="1" dirty="0" smtClean="0">
                <a:solidFill>
                  <a:srgbClr val="0070C0"/>
                </a:solidFill>
                <a:latin typeface="Helvetica Neue Light"/>
              </a:rPr>
              <a:t>= (?)</a:t>
            </a:r>
            <a:r>
              <a:rPr kumimoji="1" lang="en-US" altLang="zh-CN" sz="2200" b="1" baseline="-25000" dirty="0" smtClean="0">
                <a:solidFill>
                  <a:srgbClr val="0070C0"/>
                </a:solidFill>
                <a:latin typeface="Helvetica Neue Light"/>
              </a:rPr>
              <a:t>10</a:t>
            </a:r>
            <a:endParaRPr kumimoji="1" lang="en-US" altLang="zh-CN" sz="2200" b="1" baseline="-25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3937" y="3439086"/>
            <a:ext cx="6720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latin typeface="Helvetica Neue Light"/>
              </a:rPr>
              <a:t>(</a:t>
            </a:r>
            <a:r>
              <a:rPr kumimoji="1" lang="en-US" altLang="zh-CN" b="1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kumimoji="1" lang="en-US" altLang="zh-CN" b="1" dirty="0">
                <a:latin typeface="Helvetica Neue Light"/>
              </a:rPr>
              <a:t>0111)</a:t>
            </a:r>
            <a:r>
              <a:rPr kumimoji="1" lang="en-US" altLang="zh-CN" b="1" baseline="-25000" dirty="0">
                <a:latin typeface="Helvetica Neue Light"/>
              </a:rPr>
              <a:t>2 </a:t>
            </a:r>
            <a:r>
              <a:rPr kumimoji="1" lang="en-US" altLang="zh-CN" b="1" baseline="-25000" dirty="0" smtClean="0">
                <a:latin typeface="Helvetica Neue Light"/>
              </a:rPr>
              <a:t> </a:t>
            </a:r>
            <a:r>
              <a:rPr kumimoji="1" lang="en-US" altLang="zh-CN" b="1" dirty="0" smtClean="0">
                <a:latin typeface="Helvetica Neue Light"/>
              </a:rPr>
              <a:t> = - ( </a:t>
            </a:r>
            <a:r>
              <a:rPr kumimoji="1" lang="en-US" altLang="zh-CN" dirty="0" smtClean="0">
                <a:latin typeface="Helvetica Neue Light"/>
              </a:rPr>
              <a:t>2’s </a:t>
            </a:r>
            <a:r>
              <a:rPr kumimoji="1" lang="en-US" altLang="zh-CN" dirty="0">
                <a:latin typeface="Helvetica Neue Light"/>
              </a:rPr>
              <a:t>complement </a:t>
            </a:r>
            <a:r>
              <a:rPr kumimoji="1" lang="en-US" altLang="zh-CN" dirty="0" smtClean="0">
                <a:latin typeface="Helvetica Neue Light"/>
              </a:rPr>
              <a:t>(10111))</a:t>
            </a:r>
            <a:endParaRPr kumimoji="1" lang="en-US" altLang="zh-CN" dirty="0">
              <a:latin typeface="Helvetica Neue Light"/>
            </a:endParaRPr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530575" y="3732271"/>
            <a:ext cx="141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solidFill>
                  <a:srgbClr val="FF0000"/>
                </a:solidFill>
              </a:rPr>
              <a:t>negative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5852" y="3913286"/>
            <a:ext cx="6720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elvetica Neue Light"/>
              </a:rPr>
              <a:t>= - ( </a:t>
            </a:r>
            <a:r>
              <a:rPr kumimoji="1" lang="en-US" altLang="zh-CN" dirty="0" smtClean="0">
                <a:latin typeface="Helvetica Neue Light"/>
              </a:rPr>
              <a:t>01000 + 1)</a:t>
            </a:r>
            <a:endParaRPr kumimoji="1" lang="en-US" altLang="zh-CN" dirty="0">
              <a:latin typeface="Helvetica Neue Light"/>
            </a:endParaRPr>
          </a:p>
          <a:p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638905" y="4432019"/>
            <a:ext cx="6720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elvetica Neue Light"/>
              </a:rPr>
              <a:t>= - ( </a:t>
            </a:r>
            <a:r>
              <a:rPr kumimoji="1" lang="en-US" altLang="zh-CN" dirty="0" smtClean="0">
                <a:latin typeface="Helvetica Neue Light"/>
              </a:rPr>
              <a:t>01001)</a:t>
            </a:r>
            <a:endParaRPr kumimoji="1" lang="en-US" altLang="zh-CN" dirty="0">
              <a:latin typeface="Helvetica Neue Light"/>
            </a:endParaRPr>
          </a:p>
          <a:p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3655852" y="4900940"/>
            <a:ext cx="6720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elvetica Neue Light"/>
              </a:rPr>
              <a:t>= </a:t>
            </a:r>
            <a:r>
              <a:rPr kumimoji="1" lang="en-US" altLang="zh-CN" b="1" dirty="0" smtClean="0">
                <a:solidFill>
                  <a:srgbClr val="FF0000"/>
                </a:solidFill>
                <a:latin typeface="Helvetica Neue Light"/>
              </a:rPr>
              <a:t>- 9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Helvetica Neue Light"/>
              </a:rPr>
              <a:t>10</a:t>
            </a:r>
          </a:p>
          <a:p>
            <a:endParaRPr kumimoji="1" lang="en-US" altLang="zh-CN" b="1" dirty="0">
              <a:solidFill>
                <a:srgbClr val="FF0000"/>
              </a:solidFill>
              <a:latin typeface="Helvetica Neue Light"/>
            </a:endParaRPr>
          </a:p>
          <a:p>
            <a:endParaRPr lang="fr-FR" dirty="0"/>
          </a:p>
        </p:txBody>
      </p:sp>
      <p:sp>
        <p:nvSpPr>
          <p:cNvPr id="17" name="Text Box 49">
            <a:extLst>
              <a:ext uri="{FF2B5EF4-FFF2-40B4-BE49-F238E27FC236}">
                <a16:creationId xmlns="" xmlns:a16="http://schemas.microsoft.com/office/drawing/2014/main" id="{9AB1D550-6D07-42BC-A905-327A17DA1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2111" y="5381639"/>
            <a:ext cx="282748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kumimoji="1" lang="en-US" altLang="zh-CN" sz="2200" b="1" dirty="0" smtClean="0">
                <a:solidFill>
                  <a:srgbClr val="0070C0"/>
                </a:solidFill>
                <a:latin typeface="Helvetica Neue Light"/>
              </a:rPr>
              <a:t>(00111)</a:t>
            </a:r>
            <a:r>
              <a:rPr kumimoji="1" lang="en-US" altLang="zh-CN" sz="2200" b="1" baseline="-25000" dirty="0" smtClean="0">
                <a:solidFill>
                  <a:srgbClr val="0070C0"/>
                </a:solidFill>
                <a:latin typeface="Helvetica Neue Light"/>
              </a:rPr>
              <a:t>2 </a:t>
            </a:r>
            <a:r>
              <a:rPr kumimoji="1" lang="en-US" altLang="zh-CN" sz="2200" b="1" dirty="0" smtClean="0">
                <a:solidFill>
                  <a:srgbClr val="0070C0"/>
                </a:solidFill>
                <a:latin typeface="Helvetica Neue Light"/>
              </a:rPr>
              <a:t>= (?)</a:t>
            </a:r>
            <a:r>
              <a:rPr kumimoji="1" lang="en-US" altLang="zh-CN" sz="2200" b="1" baseline="-25000" dirty="0" smtClean="0">
                <a:solidFill>
                  <a:srgbClr val="0070C0"/>
                </a:solidFill>
                <a:latin typeface="Helvetica Neue Light"/>
              </a:rPr>
              <a:t>10</a:t>
            </a:r>
            <a:endParaRPr kumimoji="1" lang="en-US" altLang="zh-CN" sz="2200" b="1" baseline="-25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99740" y="5921363"/>
            <a:ext cx="6720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elvetica Neue Light"/>
              </a:rPr>
              <a:t>(</a:t>
            </a:r>
            <a:r>
              <a:rPr kumimoji="1" lang="en-US" altLang="zh-CN" b="1" dirty="0" smtClean="0">
                <a:solidFill>
                  <a:srgbClr val="FF0000"/>
                </a:solidFill>
                <a:latin typeface="Helvetica Neue Light"/>
              </a:rPr>
              <a:t>0</a:t>
            </a:r>
            <a:r>
              <a:rPr kumimoji="1" lang="en-US" altLang="zh-CN" b="1" dirty="0" smtClean="0">
                <a:latin typeface="Helvetica Neue Light"/>
              </a:rPr>
              <a:t>0111)</a:t>
            </a:r>
            <a:r>
              <a:rPr kumimoji="1" lang="en-US" altLang="zh-CN" b="1" baseline="-25000" dirty="0" smtClean="0">
                <a:latin typeface="Helvetica Neue Light"/>
              </a:rPr>
              <a:t>2  </a:t>
            </a:r>
            <a:r>
              <a:rPr kumimoji="1" lang="en-US" altLang="zh-CN" b="1" dirty="0" smtClean="0">
                <a:latin typeface="Helvetica Neue Light"/>
              </a:rPr>
              <a:t> = + (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</a:rPr>
              <a:t>1*2</a:t>
            </a:r>
            <a:r>
              <a:rPr lang="fr-FR" baseline="30000" dirty="0" smtClean="0">
                <a:solidFill>
                  <a:srgbClr val="000000"/>
                </a:solidFill>
                <a:latin typeface="Helvetica Neue Light"/>
              </a:rPr>
              <a:t>2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</a:rPr>
              <a:t> </a:t>
            </a:r>
            <a:r>
              <a:rPr lang="fr-FR" dirty="0">
                <a:solidFill>
                  <a:srgbClr val="000000"/>
                </a:solidFill>
                <a:latin typeface="Helvetica Neue Light"/>
              </a:rPr>
              <a:t>+ 1*2</a:t>
            </a:r>
            <a:r>
              <a:rPr lang="fr-FR" baseline="30000" dirty="0">
                <a:solidFill>
                  <a:srgbClr val="000000"/>
                </a:solidFill>
                <a:latin typeface="Helvetica Neue Light"/>
              </a:rPr>
              <a:t>1</a:t>
            </a:r>
            <a:r>
              <a:rPr lang="fr-FR" dirty="0">
                <a:solidFill>
                  <a:srgbClr val="000000"/>
                </a:solidFill>
                <a:latin typeface="Helvetica Neue Light"/>
              </a:rPr>
              <a:t> + 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</a:rPr>
              <a:t>1*2</a:t>
            </a:r>
            <a:r>
              <a:rPr lang="fr-FR" baseline="30000" dirty="0" smtClean="0">
                <a:solidFill>
                  <a:srgbClr val="000000"/>
                </a:solidFill>
                <a:latin typeface="Helvetica Neue Light"/>
              </a:rPr>
              <a:t>0 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</a:rPr>
              <a:t>) </a:t>
            </a:r>
            <a:endParaRPr kumimoji="1" lang="en-US" altLang="zh-CN" dirty="0">
              <a:latin typeface="Helvetica Neue Light"/>
            </a:endParaRPr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481671" y="6229930"/>
            <a:ext cx="141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positive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81655" y="6395563"/>
            <a:ext cx="6720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elvetica Neue Light"/>
              </a:rPr>
              <a:t>= </a:t>
            </a:r>
            <a:r>
              <a:rPr kumimoji="1" lang="en-US" altLang="zh-CN" b="1" dirty="0" smtClean="0">
                <a:solidFill>
                  <a:srgbClr val="FF0000"/>
                </a:solidFill>
                <a:latin typeface="Helvetica Neue Light"/>
              </a:rPr>
              <a:t>+ 7</a:t>
            </a:r>
            <a:r>
              <a:rPr kumimoji="1" lang="en-US" altLang="zh-CN" b="1" baseline="-25000" dirty="0">
                <a:solidFill>
                  <a:srgbClr val="FF0000"/>
                </a:solidFill>
                <a:latin typeface="Helvetica Neue Light"/>
              </a:rPr>
              <a:t>10</a:t>
            </a:r>
          </a:p>
          <a:p>
            <a:endParaRPr kumimoji="1" lang="en-US" altLang="zh-CN" dirty="0">
              <a:latin typeface="Helvetica Neue Light"/>
            </a:endParaRPr>
          </a:p>
          <a:p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164025" y="1455351"/>
            <a:ext cx="308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</a:t>
            </a:r>
            <a:r>
              <a:rPr lang="fr-FR" dirty="0" err="1" smtClean="0"/>
              <a:t>epresented</a:t>
            </a:r>
            <a:r>
              <a:rPr lang="fr-FR" dirty="0" smtClean="0"/>
              <a:t> in 5 </a:t>
            </a:r>
            <a:r>
              <a:rPr lang="fr-FR" dirty="0" smtClean="0"/>
              <a:t>bits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5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31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029245" y="647178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>
                <a:solidFill>
                  <a:srgbClr val="0070C0"/>
                </a:solidFill>
                <a:latin typeface="Helvetica Neue Light"/>
              </a:rPr>
              <a:t>Range of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04509" y="2038379"/>
            <a:ext cx="2604654" cy="85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b="1" dirty="0">
                <a:solidFill>
                  <a:srgbClr val="FF0000"/>
                </a:solidFill>
                <a:latin typeface="Helvetica Neue Light"/>
              </a:rPr>
              <a:t>Unsigned </a:t>
            </a:r>
            <a:r>
              <a:rPr lang="en-US" sz="2200" b="1" dirty="0" smtClean="0">
                <a:solidFill>
                  <a:srgbClr val="FF0000"/>
                </a:solidFill>
                <a:latin typeface="Helvetica Neue Light"/>
              </a:rPr>
              <a:t>integer</a:t>
            </a:r>
          </a:p>
          <a:p>
            <a:pPr algn="ctr">
              <a:spcBef>
                <a:spcPts val="600"/>
              </a:spcBef>
              <a:buClr>
                <a:srgbClr val="4A66AC"/>
              </a:buClr>
            </a:pPr>
            <a:r>
              <a:rPr lang="en-US" dirty="0" smtClean="0">
                <a:latin typeface="Helvetica Neue Light"/>
              </a:rPr>
              <a:t>0, 1, 2, 3.. </a:t>
            </a:r>
            <a:endParaRPr lang="en-US" dirty="0">
              <a:latin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9980" y="3089494"/>
            <a:ext cx="1423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Helvetica Neue Light"/>
              </a:rPr>
              <a:t>Integer Decimal </a:t>
            </a:r>
            <a:endParaRPr lang="fr-FR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029201" y="4239303"/>
            <a:ext cx="2148345" cy="148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b="1" dirty="0">
                <a:solidFill>
                  <a:srgbClr val="FF0000"/>
                </a:solidFill>
                <a:latin typeface="Helvetica Neue Light"/>
              </a:rPr>
              <a:t>Signed </a:t>
            </a:r>
            <a:r>
              <a:rPr lang="en-US" sz="2200" b="1" dirty="0" smtClean="0">
                <a:solidFill>
                  <a:srgbClr val="FF0000"/>
                </a:solidFill>
                <a:latin typeface="Helvetica Neue Light"/>
              </a:rPr>
              <a:t>integer</a:t>
            </a:r>
          </a:p>
          <a:p>
            <a:pPr lvl="0">
              <a:spcBef>
                <a:spcPts val="600"/>
              </a:spcBef>
              <a:buClr>
                <a:srgbClr val="4A66AC"/>
              </a:buClr>
            </a:pPr>
            <a:r>
              <a:rPr lang="en-US" dirty="0" smtClean="0">
                <a:latin typeface="Helvetica Neue Light"/>
              </a:rPr>
              <a:t>.., -2, -1, 0, 1, 2,..</a:t>
            </a:r>
          </a:p>
          <a:p>
            <a:pPr lvl="0"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b="1" dirty="0" smtClean="0">
                <a:solidFill>
                  <a:srgbClr val="FF0000"/>
                </a:solidFill>
                <a:latin typeface="Helvetica Neue Light"/>
              </a:rPr>
              <a:t> </a:t>
            </a:r>
            <a:endParaRPr lang="aa-ET" sz="22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1055" y="2263250"/>
            <a:ext cx="3350597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Range values </a:t>
            </a:r>
            <a:r>
              <a:rPr lang="en-US" sz="2200" dirty="0">
                <a:solidFill>
                  <a:srgbClr val="000000"/>
                </a:solidFill>
                <a:latin typeface="Helvetica Neue Light"/>
              </a:rPr>
              <a:t>: </a:t>
            </a:r>
            <a:r>
              <a:rPr lang="en-US" sz="2200" dirty="0">
                <a:solidFill>
                  <a:srgbClr val="00B050"/>
                </a:solidFill>
                <a:latin typeface="Helvetica Neue Light"/>
              </a:rPr>
              <a:t>[0, </a:t>
            </a:r>
            <a:r>
              <a:rPr lang="fr-FR" sz="2200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200" baseline="30000" dirty="0">
                <a:solidFill>
                  <a:srgbClr val="00B050"/>
                </a:solidFill>
                <a:latin typeface="Helvetica Neue Light"/>
              </a:rPr>
              <a:t>n</a:t>
            </a:r>
            <a:r>
              <a:rPr lang="fr-FR" sz="2200" dirty="0">
                <a:solidFill>
                  <a:srgbClr val="00B050"/>
                </a:solidFill>
                <a:latin typeface="Helvetica Neue Light"/>
              </a:rPr>
              <a:t> – 1]</a:t>
            </a:r>
            <a:endParaRPr lang="aa-ET" sz="22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91055" y="1808582"/>
            <a:ext cx="3985386" cy="461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Presentation : </a:t>
            </a:r>
            <a:r>
              <a:rPr lang="en-US" sz="2200" dirty="0" smtClean="0">
                <a:solidFill>
                  <a:srgbClr val="00B050"/>
                </a:solidFill>
                <a:latin typeface="Helvetica Neue Light"/>
              </a:rPr>
              <a:t>true</a:t>
            </a: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 </a:t>
            </a:r>
            <a:r>
              <a:rPr lang="en-US" sz="2200" dirty="0" smtClean="0">
                <a:solidFill>
                  <a:srgbClr val="00B050"/>
                </a:solidFill>
                <a:latin typeface="Helvetica Neue Light"/>
              </a:rPr>
              <a:t>binary form</a:t>
            </a:r>
            <a:endParaRPr lang="aa-ET" sz="22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91055" y="3920491"/>
            <a:ext cx="3978718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Presentation : </a:t>
            </a:r>
            <a:r>
              <a:rPr lang="en-US" sz="2200" dirty="0" smtClean="0">
                <a:solidFill>
                  <a:srgbClr val="00B050"/>
                </a:solidFill>
                <a:latin typeface="Helvetica Neue Light"/>
              </a:rPr>
              <a:t>2’s complement</a:t>
            </a:r>
            <a:endParaRPr lang="aa-ET" sz="22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91055" y="4419327"/>
            <a:ext cx="3898824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800"/>
              </a:spcBef>
              <a:buClr>
                <a:srgbClr val="4A66AC"/>
              </a:buClr>
            </a:pPr>
            <a:r>
              <a:rPr lang="en-US" sz="2200" dirty="0" smtClean="0">
                <a:solidFill>
                  <a:srgbClr val="000000"/>
                </a:solidFill>
                <a:latin typeface="Helvetica Neue Light"/>
              </a:rPr>
              <a:t>Range values </a:t>
            </a:r>
            <a:r>
              <a:rPr lang="en-US" sz="2200" dirty="0">
                <a:solidFill>
                  <a:srgbClr val="000000"/>
                </a:solidFill>
                <a:latin typeface="Helvetica Neue Light"/>
              </a:rPr>
              <a:t>: </a:t>
            </a:r>
            <a:r>
              <a:rPr lang="en-US" sz="2200" dirty="0" smtClean="0">
                <a:solidFill>
                  <a:srgbClr val="00B050"/>
                </a:solidFill>
                <a:latin typeface="Helvetica Neue Light"/>
              </a:rPr>
              <a:t>[- </a:t>
            </a:r>
            <a:r>
              <a:rPr lang="fr-FR" sz="2200" dirty="0" smtClean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B050"/>
                </a:solidFill>
                <a:latin typeface="Helvetica Neue Light"/>
              </a:rPr>
              <a:t>n-1</a:t>
            </a:r>
            <a:r>
              <a:rPr lang="fr-FR" sz="2200" dirty="0">
                <a:solidFill>
                  <a:srgbClr val="00B050"/>
                </a:solidFill>
                <a:latin typeface="Helvetica Neue Light"/>
              </a:rPr>
              <a:t>, </a:t>
            </a:r>
            <a:r>
              <a:rPr lang="fr-FR" sz="2200" dirty="0" smtClean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200" baseline="30000" dirty="0" smtClean="0">
                <a:solidFill>
                  <a:srgbClr val="00B050"/>
                </a:solidFill>
                <a:latin typeface="Helvetica Neue Light"/>
              </a:rPr>
              <a:t>n-1</a:t>
            </a:r>
            <a:r>
              <a:rPr lang="fr-FR" sz="2200" dirty="0" smtClean="0">
                <a:solidFill>
                  <a:srgbClr val="00B050"/>
                </a:solidFill>
                <a:latin typeface="Helvetica Neue Light"/>
              </a:rPr>
              <a:t> - </a:t>
            </a:r>
            <a:r>
              <a:rPr lang="fr-FR" sz="2200" dirty="0">
                <a:solidFill>
                  <a:srgbClr val="00B050"/>
                </a:solidFill>
                <a:latin typeface="Helvetica Neue Light"/>
              </a:rPr>
              <a:t>1]</a:t>
            </a:r>
            <a:endParaRPr lang="aa-ET" sz="22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669796" y="3985124"/>
            <a:ext cx="15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(n bits)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4115692" y="2512549"/>
            <a:ext cx="788817" cy="66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4115692" y="3955247"/>
            <a:ext cx="788817" cy="58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ccolade ouvrante 21"/>
          <p:cNvSpPr/>
          <p:nvPr/>
        </p:nvSpPr>
        <p:spPr>
          <a:xfrm>
            <a:off x="7647709" y="2038379"/>
            <a:ext cx="277091" cy="58013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ccolade ouvrante 22"/>
          <p:cNvSpPr/>
          <p:nvPr/>
        </p:nvSpPr>
        <p:spPr>
          <a:xfrm>
            <a:off x="7606592" y="4129024"/>
            <a:ext cx="277091" cy="58013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770696" y="4384333"/>
            <a:ext cx="108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4 bits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51362" y="2692093"/>
            <a:ext cx="171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[0, 15]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0040467" y="608015"/>
            <a:ext cx="724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</a:rPr>
              <a:t>0000</a:t>
            </a:r>
          </a:p>
          <a:p>
            <a:pPr algn="ctr"/>
            <a:r>
              <a:rPr lang="fr-FR" dirty="0" smtClean="0">
                <a:solidFill>
                  <a:srgbClr val="0070C0"/>
                </a:solidFill>
              </a:rPr>
              <a:t>0001</a:t>
            </a:r>
          </a:p>
          <a:p>
            <a:pPr algn="ctr"/>
            <a:r>
              <a:rPr lang="fr-FR" dirty="0" smtClean="0">
                <a:solidFill>
                  <a:srgbClr val="0070C0"/>
                </a:solidFill>
              </a:rPr>
              <a:t>…</a:t>
            </a:r>
          </a:p>
          <a:p>
            <a:pPr algn="ctr"/>
            <a:r>
              <a:rPr lang="fr-FR" dirty="0" smtClean="0">
                <a:solidFill>
                  <a:srgbClr val="0070C0"/>
                </a:solidFill>
              </a:rPr>
              <a:t>1111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0755693" y="607777"/>
            <a:ext cx="66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= 0</a:t>
            </a:r>
          </a:p>
          <a:p>
            <a:r>
              <a:rPr lang="fr-FR" dirty="0" smtClean="0"/>
              <a:t>= 1</a:t>
            </a:r>
          </a:p>
          <a:p>
            <a:endParaRPr lang="fr-FR" dirty="0"/>
          </a:p>
          <a:p>
            <a:r>
              <a:rPr lang="fr-FR" dirty="0" smtClean="0"/>
              <a:t>= 15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0402724" y="4883375"/>
            <a:ext cx="171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[- 8, 7]</a:t>
            </a:r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7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2" grpId="0" animBg="1"/>
      <p:bldP spid="23" grpId="0" animBg="1"/>
      <p:bldP spid="25" grpId="0"/>
      <p:bldP spid="26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101AA75-FF0B-5409-8618-1295ADCB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" y="941677"/>
            <a:ext cx="1057784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ja-JP" sz="2400" dirty="0">
              <a:latin typeface="Helvetica Neue Light"/>
            </a:endParaRPr>
          </a:p>
          <a:p>
            <a:pPr marL="0" indent="0">
              <a:buNone/>
            </a:pPr>
            <a:endParaRPr lang="en-US" altLang="ja-JP" sz="32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D7F0580D-B185-7A0A-7A1E-167F8E2DB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34772"/>
              </p:ext>
            </p:extLst>
          </p:nvPr>
        </p:nvGraphicFramePr>
        <p:xfrm>
          <a:off x="4904509" y="1305955"/>
          <a:ext cx="2536815" cy="52680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8776">
                  <a:extLst>
                    <a:ext uri="{9D8B030D-6E8A-4147-A177-3AD203B41FA5}">
                      <a16:colId xmlns="" xmlns:a16="http://schemas.microsoft.com/office/drawing/2014/main" val="3642574787"/>
                    </a:ext>
                  </a:extLst>
                </a:gridCol>
                <a:gridCol w="1298039">
                  <a:extLst>
                    <a:ext uri="{9D8B030D-6E8A-4147-A177-3AD203B41FA5}">
                      <a16:colId xmlns="" xmlns:a16="http://schemas.microsoft.com/office/drawing/2014/main" val="261244895"/>
                    </a:ext>
                  </a:extLst>
                </a:gridCol>
              </a:tblGrid>
              <a:tr h="3534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latin typeface="Helvetica Neue Light"/>
                        </a:rPr>
                        <a:t>Binary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latin typeface="Helvetica Neue Light"/>
                        </a:rPr>
                        <a:t>Decimal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83824056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0000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Helvetica Neue Light"/>
                        </a:rPr>
                        <a:t>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90264118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0001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Helvetica Neue Light"/>
                        </a:rPr>
                        <a:t>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7945826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0010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Helvetica Neue Light"/>
                        </a:rPr>
                        <a:t>2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4032640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0011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Helvetica Neue Light"/>
                        </a:rPr>
                        <a:t>3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2021078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0100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4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0150127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0101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5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5218388"/>
                  </a:ext>
                </a:extLst>
              </a:tr>
              <a:tr h="30116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0110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6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34254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0111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7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1000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-8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1001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-7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1010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-6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1011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-5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3868873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1100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-4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389640"/>
                  </a:ext>
                </a:extLst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1101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-3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1110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-2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  <a:tr h="284774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1111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Helvetica Neue Light"/>
                        </a:rPr>
                        <a:t>-1</a:t>
                      </a:r>
                      <a:endParaRPr lang="aa-ET" sz="1400" dirty="0">
                        <a:latin typeface="Helvetica Neue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6A568DD-43B5-D0E6-90ED-38B57F21E0F8}"/>
              </a:ext>
            </a:extLst>
          </p:cNvPr>
          <p:cNvSpPr txBox="1"/>
          <p:nvPr/>
        </p:nvSpPr>
        <p:spPr>
          <a:xfrm>
            <a:off x="7928960" y="2411908"/>
            <a:ext cx="3053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0" i="0" u="none" strike="noStrike" baseline="0" dirty="0">
                <a:solidFill>
                  <a:srgbClr val="00B050"/>
                </a:solidFill>
                <a:latin typeface="Helvetica Neue Light"/>
              </a:rPr>
              <a:t>Positive </a:t>
            </a:r>
            <a:r>
              <a:rPr lang="fr-FR" sz="1800" b="0" i="0" u="none" strike="noStrike" baseline="0" dirty="0" err="1">
                <a:solidFill>
                  <a:srgbClr val="00B050"/>
                </a:solidFill>
                <a:latin typeface="Helvetica Neue Light"/>
              </a:rPr>
              <a:t>numbers</a:t>
            </a:r>
            <a:endParaRPr lang="fr-FR" sz="1800" b="0" i="0" u="none" strike="noStrike" baseline="0" dirty="0">
              <a:solidFill>
                <a:srgbClr val="00B050"/>
              </a:solidFill>
              <a:latin typeface="Helvetica Neue Light"/>
            </a:endParaRPr>
          </a:p>
          <a:p>
            <a:pPr algn="ctr"/>
            <a:r>
              <a:rPr lang="fr-FR" sz="1800" b="0" i="0" u="none" strike="noStrike" baseline="0" dirty="0">
                <a:solidFill>
                  <a:srgbClr val="00B050"/>
                </a:solidFill>
                <a:latin typeface="Helvetica Neue Light"/>
              </a:rPr>
              <a:t>are </a:t>
            </a:r>
            <a:r>
              <a:rPr lang="fr-FR" sz="1800" b="0" i="0" u="none" strike="noStrike" baseline="0" dirty="0" err="1">
                <a:solidFill>
                  <a:srgbClr val="00B050"/>
                </a:solidFill>
                <a:latin typeface="Helvetica Neue Light"/>
              </a:rPr>
              <a:t>represented</a:t>
            </a:r>
            <a:r>
              <a:rPr lang="fr-FR" sz="1800" b="0" i="0" u="none" strike="noStrike" baseline="0" dirty="0">
                <a:solidFill>
                  <a:srgbClr val="00B050"/>
                </a:solidFill>
                <a:latin typeface="Helvetica Neue Light"/>
              </a:rPr>
              <a:t> as </a:t>
            </a:r>
            <a:r>
              <a:rPr lang="fr-FR" sz="1800" b="0" i="0" u="none" strike="noStrike" baseline="0" dirty="0" err="1">
                <a:solidFill>
                  <a:srgbClr val="00B050"/>
                </a:solidFill>
                <a:latin typeface="Helvetica Neue Light"/>
              </a:rPr>
              <a:t>usual</a:t>
            </a:r>
            <a:r>
              <a:rPr lang="fr-FR" sz="1800" b="0" i="0" u="none" strike="noStrike" baseline="0" dirty="0">
                <a:solidFill>
                  <a:srgbClr val="00B050"/>
                </a:solidFill>
                <a:latin typeface="Helvetica Neue Light"/>
              </a:rPr>
              <a:t>.</a:t>
            </a:r>
            <a:endParaRPr lang="aa-ET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="" xmlns:a16="http://schemas.microsoft.com/office/drawing/2014/main" id="{F1BCA24D-AD47-08B0-1752-FFD6EE862C4C}"/>
              </a:ext>
            </a:extLst>
          </p:cNvPr>
          <p:cNvSpPr/>
          <p:nvPr/>
        </p:nvSpPr>
        <p:spPr>
          <a:xfrm>
            <a:off x="7524204" y="1704109"/>
            <a:ext cx="377278" cy="2205309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ight Brace 12">
            <a:extLst>
              <a:ext uri="{FF2B5EF4-FFF2-40B4-BE49-F238E27FC236}">
                <a16:creationId xmlns="" xmlns:a16="http://schemas.microsoft.com/office/drawing/2014/main" id="{3046A4E7-911A-A435-3DC9-620B70BB7B22}"/>
              </a:ext>
            </a:extLst>
          </p:cNvPr>
          <p:cNvSpPr/>
          <p:nvPr/>
        </p:nvSpPr>
        <p:spPr>
          <a:xfrm>
            <a:off x="7544239" y="4240278"/>
            <a:ext cx="377278" cy="23336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C493B7E-9DD8-497C-D30E-F515DE103345}"/>
              </a:ext>
            </a:extLst>
          </p:cNvPr>
          <p:cNvSpPr txBox="1"/>
          <p:nvPr/>
        </p:nvSpPr>
        <p:spPr>
          <a:xfrm>
            <a:off x="7819697" y="4919916"/>
            <a:ext cx="3053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Negative numbers are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listed in reverse order.</a:t>
            </a:r>
            <a:endParaRPr lang="aa-ET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6FA633E-2137-C654-82A5-B3FBAB05B7FC}"/>
              </a:ext>
            </a:extLst>
          </p:cNvPr>
          <p:cNvSpPr txBox="1"/>
          <p:nvPr/>
        </p:nvSpPr>
        <p:spPr>
          <a:xfrm>
            <a:off x="7921517" y="3613183"/>
            <a:ext cx="3754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Helvetica Neue Light"/>
              </a:rPr>
              <a:t>Can represent one more</a:t>
            </a:r>
          </a:p>
          <a:p>
            <a:pPr algn="ctr"/>
            <a:r>
              <a:rPr lang="en-US" sz="1800" b="0" i="0" u="none" strike="noStrike" baseline="0" dirty="0">
                <a:latin typeface="Helvetica Neue Light"/>
              </a:rPr>
              <a:t>negative number than</a:t>
            </a:r>
          </a:p>
          <a:p>
            <a:pPr algn="ctr"/>
            <a:r>
              <a:rPr lang="en-US" sz="1800" b="0" i="0" u="none" strike="noStrike" baseline="0" dirty="0">
                <a:latin typeface="Helvetica Neue Light"/>
              </a:rPr>
              <a:t>positive numbers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.</a:t>
            </a:r>
            <a:endParaRPr lang="aa-ET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20A3D3E-89A2-08CF-16AE-1DFCFC095183}"/>
              </a:ext>
            </a:extLst>
          </p:cNvPr>
          <p:cNvSpPr txBox="1"/>
          <p:nvPr/>
        </p:nvSpPr>
        <p:spPr>
          <a:xfrm>
            <a:off x="1523737" y="5017165"/>
            <a:ext cx="3053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All 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Helvetica Neue Light"/>
              </a:rPr>
              <a:t>negative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Helvetica Neue Light"/>
              </a:rPr>
              <a:t>numbers</a:t>
            </a:r>
            <a:endParaRPr lang="fr-FR" sz="1800" b="0" i="0" u="none" strike="noStrike" baseline="0" dirty="0">
              <a:solidFill>
                <a:srgbClr val="FF0000"/>
              </a:solidFill>
              <a:latin typeface="Helvetica Neue Light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have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Helvetica Neue Light"/>
              </a:rPr>
              <a:t>msb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 set. This is</a:t>
            </a:r>
          </a:p>
          <a:p>
            <a:pPr algn="ctr"/>
            <a:r>
              <a:rPr lang="fr-FR" sz="1800" b="0" i="0" u="none" strike="noStrike" baseline="0" dirty="0" err="1">
                <a:solidFill>
                  <a:srgbClr val="FF0000"/>
                </a:solidFill>
                <a:latin typeface="Helvetica Neue Light"/>
              </a:rPr>
              <a:t>called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 the </a:t>
            </a:r>
            <a:r>
              <a:rPr lang="fr-FR" sz="1800" b="0" i="1" u="none" strike="noStrike" baseline="0" dirty="0" err="1">
                <a:solidFill>
                  <a:srgbClr val="FF0000"/>
                </a:solidFill>
                <a:latin typeface="Helvetica Neue Light"/>
              </a:rPr>
              <a:t>sign</a:t>
            </a:r>
            <a:r>
              <a:rPr lang="fr-FR" sz="1800" b="0" i="1" u="none" strike="noStrike" baseline="0" dirty="0">
                <a:solidFill>
                  <a:srgbClr val="FF0000"/>
                </a:solidFill>
                <a:latin typeface="Helvetica Neue Light"/>
              </a:rPr>
              <a:t> bit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Helvetica Neue Light"/>
              </a:rPr>
              <a:t>.</a:t>
            </a:r>
            <a:endParaRPr lang="aa-ET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="" xmlns:a16="http://schemas.microsoft.com/office/drawing/2014/main" id="{1D4A7883-0090-427B-E768-1983BF6CBA44}"/>
              </a:ext>
            </a:extLst>
          </p:cNvPr>
          <p:cNvSpPr/>
          <p:nvPr/>
        </p:nvSpPr>
        <p:spPr>
          <a:xfrm>
            <a:off x="4659864" y="1652656"/>
            <a:ext cx="130023" cy="369333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A9A21A6-2D2E-59AD-1DDA-37FB443F05A4}"/>
              </a:ext>
            </a:extLst>
          </p:cNvPr>
          <p:cNvSpPr txBox="1"/>
          <p:nvPr/>
        </p:nvSpPr>
        <p:spPr>
          <a:xfrm>
            <a:off x="1436615" y="1652656"/>
            <a:ext cx="32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70C0"/>
                </a:solidFill>
                <a:latin typeface="ArialMT"/>
              </a:rPr>
              <a:t>Only one number represent 0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="" xmlns:a16="http://schemas.microsoft.com/office/drawing/2014/main" id="{7784F522-AD68-85D5-20AD-2963F71155A5}"/>
              </a:ext>
            </a:extLst>
          </p:cNvPr>
          <p:cNvSpPr/>
          <p:nvPr/>
        </p:nvSpPr>
        <p:spPr>
          <a:xfrm>
            <a:off x="4395222" y="4240278"/>
            <a:ext cx="364469" cy="23336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aa-ET">
              <a:solidFill>
                <a:srgbClr val="C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32</a:t>
            </a:fld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1775011" y="505731"/>
            <a:ext cx="895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4 bits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Two’s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complement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signed</a:t>
            </a:r>
            <a:r>
              <a:rPr lang="fr-FR" sz="3600" b="1" kern="0" dirty="0" smtClean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fr-FR" sz="3600" b="1" kern="0" dirty="0" err="1" smtClean="0">
                <a:solidFill>
                  <a:srgbClr val="002060"/>
                </a:solidFill>
                <a:latin typeface="Helvetica Neue Light"/>
              </a:rPr>
              <a:t>integer</a:t>
            </a:r>
            <a:endParaRPr lang="fr-FR" sz="3600" b="1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14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ounded Rectangle"/>
          <p:cNvSpPr/>
          <p:nvPr/>
        </p:nvSpPr>
        <p:spPr>
          <a:xfrm>
            <a:off x="2475458" y="3495109"/>
            <a:ext cx="2221622" cy="13865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24" y="1168323"/>
            <a:ext cx="5259489" cy="5303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83" y="1168323"/>
            <a:ext cx="5210695" cy="53034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967358" y="464616"/>
            <a:ext cx="8963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Signed vs Unsigned Number Wheels</a:t>
            </a:r>
          </a:p>
        </p:txBody>
      </p:sp>
    </p:spTree>
    <p:extLst>
      <p:ext uri="{BB962C8B-B14F-4D97-AF65-F5344CB8AC3E}">
        <p14:creationId xmlns:p14="http://schemas.microsoft.com/office/powerpoint/2010/main" val="17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1A2556-A2E3-95EE-1E1B-A097BA72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868" y="1557212"/>
            <a:ext cx="9645284" cy="355755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sz="2400" dirty="0">
                <a:solidFill>
                  <a:srgbClr val="0070C0"/>
                </a:solidFill>
                <a:latin typeface="Helvetica Neue Light"/>
              </a:rPr>
              <a:t>Rules for addition</a:t>
            </a:r>
          </a:p>
          <a:p>
            <a:pPr lvl="1" algn="just">
              <a:lnSpc>
                <a:spcPct val="110000"/>
              </a:lnSpc>
              <a:spcBef>
                <a:spcPts val="1800"/>
              </a:spcBef>
            </a:pPr>
            <a:r>
              <a:rPr lang="en-US" altLang="en-US" sz="2200" dirty="0" smtClean="0">
                <a:latin typeface="Helvetica Neue Light"/>
              </a:rPr>
              <a:t>Use </a:t>
            </a:r>
            <a:r>
              <a:rPr lang="en-US" altLang="en-US" sz="2200" dirty="0">
                <a:latin typeface="Helvetica Neue Light"/>
              </a:rPr>
              <a:t>the signed number notation with negative numbers in 2’s complement form </a:t>
            </a:r>
          </a:p>
          <a:p>
            <a:pPr lvl="1" algn="just">
              <a:lnSpc>
                <a:spcPct val="110000"/>
              </a:lnSpc>
              <a:spcBef>
                <a:spcPts val="1800"/>
              </a:spcBef>
            </a:pPr>
            <a:r>
              <a:rPr lang="en-US" altLang="en-US" sz="2200" dirty="0">
                <a:latin typeface="Helvetica Neue Light"/>
              </a:rPr>
              <a:t>Add the two signed numbers. </a:t>
            </a:r>
          </a:p>
          <a:p>
            <a:pPr lvl="1" algn="just">
              <a:lnSpc>
                <a:spcPct val="110000"/>
              </a:lnSpc>
              <a:spcBef>
                <a:spcPts val="1800"/>
              </a:spcBef>
            </a:pPr>
            <a:r>
              <a:rPr lang="en-US" altLang="en-US" sz="2200" dirty="0">
                <a:latin typeface="Helvetica Neue Light"/>
              </a:rPr>
              <a:t>Discard any final carries. </a:t>
            </a:r>
          </a:p>
          <a:p>
            <a:pPr lvl="1" algn="just">
              <a:lnSpc>
                <a:spcPct val="110000"/>
              </a:lnSpc>
              <a:spcBef>
                <a:spcPts val="1800"/>
              </a:spcBef>
            </a:pPr>
            <a:r>
              <a:rPr lang="en-US" altLang="en-US" sz="2200" dirty="0">
                <a:latin typeface="Helvetica Neue Light"/>
              </a:rPr>
              <a:t>The result is in signed form. </a:t>
            </a:r>
          </a:p>
          <a:p>
            <a:pPr marL="0" indent="0">
              <a:buNone/>
            </a:pPr>
            <a:r>
              <a:rPr lang="en-US" altLang="en-US" dirty="0" smtClean="0"/>
              <a:t> </a:t>
            </a:r>
            <a:endParaRPr lang="en-US" altLang="en-US" dirty="0"/>
          </a:p>
          <a:p>
            <a:endParaRPr lang="aa-ET" dirty="0"/>
          </a:p>
        </p:txBody>
      </p:sp>
      <p:sp>
        <p:nvSpPr>
          <p:cNvPr id="16" name="Text Box 40">
            <a:extLst>
              <a:ext uri="{FF2B5EF4-FFF2-40B4-BE49-F238E27FC236}">
                <a16:creationId xmlns="" xmlns:a16="http://schemas.microsoft.com/office/drawing/2014/main" id="{885BABA8-BFF9-A51D-0C9A-255EEE369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680" y="4967071"/>
            <a:ext cx="3255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11111111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 -1</a:t>
            </a:r>
            <a:r>
              <a:rPr lang="en-US" altLang="en-US" sz="2400" dirty="0">
                <a:latin typeface="Helvetica Neue Light"/>
              </a:rPr>
              <a:t>   </a:t>
            </a:r>
          </a:p>
          <a:p>
            <a:r>
              <a:rPr lang="en-US" altLang="en-US" sz="2400" dirty="0">
                <a:latin typeface="Helvetica Neue Light"/>
              </a:rPr>
              <a:t>11111000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 -8</a:t>
            </a:r>
          </a:p>
        </p:txBody>
      </p:sp>
      <p:sp>
        <p:nvSpPr>
          <p:cNvPr id="17" name="Line 41">
            <a:extLst>
              <a:ext uri="{FF2B5EF4-FFF2-40B4-BE49-F238E27FC236}">
                <a16:creationId xmlns="" xmlns:a16="http://schemas.microsoft.com/office/drawing/2014/main" id="{368BF71D-87F4-E04D-9F54-25E3EE221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59634" y="5732778"/>
            <a:ext cx="237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sp>
        <p:nvSpPr>
          <p:cNvPr id="18" name="Text Box 42">
            <a:extLst>
              <a:ext uri="{FF2B5EF4-FFF2-40B4-BE49-F238E27FC236}">
                <a16:creationId xmlns="" xmlns:a16="http://schemas.microsoft.com/office/drawing/2014/main" id="{E4554005-781F-143F-C4C7-83D074499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48" y="5712811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 Neue Light"/>
              </a:rPr>
              <a:t>11110111</a:t>
            </a:r>
          </a:p>
        </p:txBody>
      </p:sp>
      <p:sp>
        <p:nvSpPr>
          <p:cNvPr id="19" name="Text Box 43">
            <a:extLst>
              <a:ext uri="{FF2B5EF4-FFF2-40B4-BE49-F238E27FC236}">
                <a16:creationId xmlns="" xmlns:a16="http://schemas.microsoft.com/office/drawing/2014/main" id="{9B67EFC3-6EEF-F357-9FBD-3A9726BE7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3266" y="5689288"/>
            <a:ext cx="9348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 -9</a:t>
            </a:r>
          </a:p>
        </p:txBody>
      </p:sp>
      <p:sp>
        <p:nvSpPr>
          <p:cNvPr id="20" name="Text Box 48">
            <a:extLst>
              <a:ext uri="{FF2B5EF4-FFF2-40B4-BE49-F238E27FC236}">
                <a16:creationId xmlns="" xmlns:a16="http://schemas.microsoft.com/office/drawing/2014/main" id="{EA76E847-3650-15DD-9559-7081D882C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5433" y="5697411"/>
            <a:ext cx="326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1</a:t>
            </a:r>
          </a:p>
        </p:txBody>
      </p:sp>
      <p:sp>
        <p:nvSpPr>
          <p:cNvPr id="21" name="Line 49">
            <a:extLst>
              <a:ext uri="{FF2B5EF4-FFF2-40B4-BE49-F238E27FC236}">
                <a16:creationId xmlns="" xmlns:a16="http://schemas.microsoft.com/office/drawing/2014/main" id="{250B5AD9-7587-A90B-CFC0-1AC7EB70DD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14428" y="5887801"/>
            <a:ext cx="312831" cy="159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9F2E2715-A9D6-F309-526D-3F9B6C866DD6}"/>
              </a:ext>
            </a:extLst>
          </p:cNvPr>
          <p:cNvGrpSpPr>
            <a:grpSpLocks/>
          </p:cNvGrpSpPr>
          <p:nvPr/>
        </p:nvGrpSpPr>
        <p:grpSpPr bwMode="auto">
          <a:xfrm>
            <a:off x="7897922" y="6023330"/>
            <a:ext cx="1524000" cy="565150"/>
            <a:chOff x="2928" y="3532"/>
            <a:chExt cx="960" cy="356"/>
          </a:xfrm>
        </p:grpSpPr>
        <p:sp>
          <p:nvSpPr>
            <p:cNvPr id="23" name="Text Box 50">
              <a:extLst>
                <a:ext uri="{FF2B5EF4-FFF2-40B4-BE49-F238E27FC236}">
                  <a16:creationId xmlns="" xmlns:a16="http://schemas.microsoft.com/office/drawing/2014/main" id="{D9CDEA63-B9B7-F28F-E1D6-BDC0EE16F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676"/>
              <a:ext cx="9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>
                  <a:solidFill>
                    <a:srgbClr val="FF0000"/>
                  </a:solidFill>
                  <a:latin typeface="Helvetica Neue Light"/>
                </a:rPr>
                <a:t>Discard carry</a:t>
              </a:r>
            </a:p>
          </p:txBody>
        </p:sp>
        <p:sp>
          <p:nvSpPr>
            <p:cNvPr id="24" name="Line 51">
              <a:extLst>
                <a:ext uri="{FF2B5EF4-FFF2-40B4-BE49-F238E27FC236}">
                  <a16:creationId xmlns="" xmlns:a16="http://schemas.microsoft.com/office/drawing/2014/main" id="{6DFAEF07-3D6C-CEDF-1C21-5F66DB6A2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3532"/>
              <a:ext cx="144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aa-ET">
                <a:latin typeface="Helvetica Neue Light"/>
              </a:endParaRPr>
            </a:p>
          </p:txBody>
        </p:sp>
      </p:grpSp>
      <p:sp>
        <p:nvSpPr>
          <p:cNvPr id="25" name="Text Box 40">
            <a:extLst>
              <a:ext uri="{FF2B5EF4-FFF2-40B4-BE49-F238E27FC236}">
                <a16:creationId xmlns="" xmlns:a16="http://schemas.microsoft.com/office/drawing/2014/main" id="{A397E1C6-A16E-A31A-4B4B-E37C7DD1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240" y="4946529"/>
            <a:ext cx="26732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00001110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+14 </a:t>
            </a:r>
            <a:r>
              <a:rPr lang="en-US" altLang="en-US" sz="2400" dirty="0">
                <a:latin typeface="Helvetica Neue Light"/>
              </a:rPr>
              <a:t>11101111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-17</a:t>
            </a:r>
          </a:p>
        </p:txBody>
      </p:sp>
      <p:sp>
        <p:nvSpPr>
          <p:cNvPr id="26" name="Text Box 42">
            <a:extLst>
              <a:ext uri="{FF2B5EF4-FFF2-40B4-BE49-F238E27FC236}">
                <a16:creationId xmlns="" xmlns:a16="http://schemas.microsoft.com/office/drawing/2014/main" id="{8E5B73CB-051F-06C3-3FF9-D50D7853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2511" y="5692269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 Neue Light"/>
              </a:rPr>
              <a:t>11111101</a:t>
            </a:r>
          </a:p>
        </p:txBody>
      </p:sp>
      <p:sp>
        <p:nvSpPr>
          <p:cNvPr id="27" name="Text Box 43">
            <a:extLst>
              <a:ext uri="{FF2B5EF4-FFF2-40B4-BE49-F238E27FC236}">
                <a16:creationId xmlns="" xmlns:a16="http://schemas.microsoft.com/office/drawing/2014/main" id="{18C6B0CF-AB3B-C8F2-AFD6-0BA52F27D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826" y="5668746"/>
            <a:ext cx="9348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  -3</a:t>
            </a:r>
          </a:p>
        </p:txBody>
      </p:sp>
      <p:sp>
        <p:nvSpPr>
          <p:cNvPr id="28" name="Text Box 40">
            <a:extLst>
              <a:ext uri="{FF2B5EF4-FFF2-40B4-BE49-F238E27FC236}">
                <a16:creationId xmlns="" xmlns:a16="http://schemas.microsoft.com/office/drawing/2014/main" id="{6C3CCF81-3EDB-1DA4-B543-8E551A9D4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954" y="4967071"/>
            <a:ext cx="3255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00011110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+30</a:t>
            </a:r>
            <a:r>
              <a:rPr lang="en-US" altLang="en-US" sz="2400" dirty="0">
                <a:latin typeface="Helvetica Neue Light"/>
              </a:rPr>
              <a:t>   </a:t>
            </a:r>
          </a:p>
          <a:p>
            <a:r>
              <a:rPr lang="en-US" altLang="en-US" sz="2400" dirty="0">
                <a:latin typeface="Helvetica Neue Light"/>
              </a:rPr>
              <a:t>00001111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+15</a:t>
            </a:r>
          </a:p>
        </p:txBody>
      </p:sp>
      <p:sp>
        <p:nvSpPr>
          <p:cNvPr id="29" name="Text Box 42">
            <a:extLst>
              <a:ext uri="{FF2B5EF4-FFF2-40B4-BE49-F238E27FC236}">
                <a16:creationId xmlns="" xmlns:a16="http://schemas.microsoft.com/office/drawing/2014/main" id="{061D03DC-E8C7-82F4-D7E0-95DECA59C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225" y="5712811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 Neue Light"/>
              </a:rPr>
              <a:t>00101101</a:t>
            </a:r>
          </a:p>
        </p:txBody>
      </p:sp>
      <p:sp>
        <p:nvSpPr>
          <p:cNvPr id="30" name="Text Box 43">
            <a:extLst>
              <a:ext uri="{FF2B5EF4-FFF2-40B4-BE49-F238E27FC236}">
                <a16:creationId xmlns="" xmlns:a16="http://schemas.microsoft.com/office/drawing/2014/main" id="{5B114828-D59F-4E4C-28F1-571760361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540" y="5689288"/>
            <a:ext cx="10669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+45</a:t>
            </a:r>
          </a:p>
        </p:txBody>
      </p:sp>
      <p:sp>
        <p:nvSpPr>
          <p:cNvPr id="31" name="Line 41">
            <a:extLst>
              <a:ext uri="{FF2B5EF4-FFF2-40B4-BE49-F238E27FC236}">
                <a16:creationId xmlns="" xmlns:a16="http://schemas.microsoft.com/office/drawing/2014/main" id="{8E1FA81C-F224-936D-4E41-8067502E79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2511" y="5712811"/>
            <a:ext cx="234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sp>
        <p:nvSpPr>
          <p:cNvPr id="32" name="Line 41">
            <a:extLst>
              <a:ext uri="{FF2B5EF4-FFF2-40B4-BE49-F238E27FC236}">
                <a16:creationId xmlns="" xmlns:a16="http://schemas.microsoft.com/office/drawing/2014/main" id="{89BF993B-CDC3-2D23-F48F-E61C179D9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5012" y="5712811"/>
            <a:ext cx="234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34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877421" y="557996"/>
            <a:ext cx="10109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Arithmetic Operations with Signed Numbers</a:t>
            </a:r>
          </a:p>
        </p:txBody>
      </p:sp>
    </p:spTree>
    <p:extLst>
      <p:ext uri="{BB962C8B-B14F-4D97-AF65-F5344CB8AC3E}">
        <p14:creationId xmlns:p14="http://schemas.microsoft.com/office/powerpoint/2010/main" val="28752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 animBg="1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1A2556-A2E3-95EE-1E1B-A097BA72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973324"/>
            <a:ext cx="10515600" cy="5918317"/>
          </a:xfrm>
        </p:spPr>
        <p:txBody>
          <a:bodyPr>
            <a:normAutofit/>
          </a:bodyPr>
          <a:lstStyle/>
          <a:p>
            <a:pPr algn="just"/>
            <a:r>
              <a:rPr lang="en-US" altLang="en-US" sz="2200" dirty="0">
                <a:latin typeface="Helvetica Neue Light"/>
              </a:rPr>
              <a:t>Sometimes result can’t be represented with given number of bits</a:t>
            </a:r>
          </a:p>
          <a:p>
            <a:pPr algn="just"/>
            <a:r>
              <a:rPr lang="en-US" altLang="en-US" sz="2200" dirty="0">
                <a:latin typeface="Helvetica Neue Light"/>
              </a:rPr>
              <a:t>Either too large magnitude of positive or negative</a:t>
            </a:r>
          </a:p>
          <a:p>
            <a:pPr algn="just"/>
            <a:r>
              <a:rPr lang="en-US" altLang="en-US" sz="2200" dirty="0" err="1">
                <a:latin typeface="Helvetica Neue Light"/>
              </a:rPr>
              <a:t>Oveflow</a:t>
            </a:r>
            <a:r>
              <a:rPr lang="en-US" altLang="en-US" sz="2200" dirty="0">
                <a:latin typeface="Helvetica Neue Light"/>
              </a:rPr>
              <a:t> occurs only if both numbers have the same sign. </a:t>
            </a:r>
          </a:p>
          <a:p>
            <a:pPr algn="just"/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Example 1 : </a:t>
            </a:r>
            <a:r>
              <a:rPr lang="en-US" altLang="en-US" sz="2200" dirty="0">
                <a:latin typeface="Helvetica Neue Light"/>
              </a:rPr>
              <a:t>For 4-bit representation</a:t>
            </a:r>
          </a:p>
          <a:p>
            <a:pPr lvl="1" algn="just"/>
            <a:r>
              <a:rPr lang="en-US" altLang="en-US" sz="2200" dirty="0">
                <a:latin typeface="Helvetica Neue Light"/>
              </a:rPr>
              <a:t>0111+0001 = 1000 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WRONG </a:t>
            </a:r>
          </a:p>
          <a:p>
            <a:pPr lvl="1" algn="just"/>
            <a:r>
              <a:rPr lang="en-US" altLang="en-US" sz="2200" dirty="0">
                <a:latin typeface="Helvetica Neue Light"/>
              </a:rPr>
              <a:t>1000 in two’s complement is -8, not +8</a:t>
            </a:r>
          </a:p>
          <a:p>
            <a:pPr algn="just"/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Example 2: </a:t>
            </a:r>
            <a:r>
              <a:rPr lang="en-US" altLang="en-US" sz="2200" dirty="0">
                <a:latin typeface="Helvetica Neue Light"/>
              </a:rPr>
              <a:t>For 8-bit representation</a:t>
            </a:r>
          </a:p>
          <a:p>
            <a:pPr lvl="1" algn="just"/>
            <a:endParaRPr lang="en-US" altLang="en-US" sz="2200" dirty="0">
              <a:latin typeface="Helvetica Neue Light"/>
            </a:endParaRPr>
          </a:p>
          <a:p>
            <a:pPr algn="just"/>
            <a:endParaRPr lang="en-US" altLang="en-US" sz="2200" dirty="0">
              <a:latin typeface="Helvetica Neue Light"/>
            </a:endParaRPr>
          </a:p>
          <a:p>
            <a:pPr algn="just"/>
            <a:endParaRPr lang="en-US" altLang="en-US" sz="2200" dirty="0">
              <a:latin typeface="Helvetica Neue Light"/>
            </a:endParaRPr>
          </a:p>
          <a:p>
            <a:pPr algn="just"/>
            <a:endParaRPr lang="en-US" altLang="en-US" sz="2200" dirty="0">
              <a:latin typeface="Helvetica Neue Light"/>
            </a:endParaRPr>
          </a:p>
          <a:p>
            <a:pPr algn="just"/>
            <a:r>
              <a:rPr lang="en-US" altLang="en-US" sz="2200" dirty="0">
                <a:latin typeface="Helvetica Neue Light"/>
              </a:rPr>
              <a:t>The overflow </a:t>
            </a:r>
            <a:r>
              <a:rPr lang="en-US" altLang="en-US" sz="2200" dirty="0">
                <a:latin typeface="Helvetica Neue Light"/>
                <a:sym typeface="Wingdings" panose="05000000000000000000" pitchFamily="2" charset="2"/>
              </a:rPr>
              <a:t></a:t>
            </a:r>
            <a:r>
              <a:rPr lang="en-US" altLang="en-US" sz="2200" dirty="0">
                <a:latin typeface="Helvetica Neue Light"/>
              </a:rPr>
              <a:t> 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Sign </a:t>
            </a:r>
            <a:r>
              <a:rPr lang="en-US" altLang="en-US" sz="2200" dirty="0">
                <a:latin typeface="Helvetica Neue Light"/>
              </a:rPr>
              <a:t>bit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 </a:t>
            </a:r>
            <a:r>
              <a:rPr lang="en-US" altLang="en-US" sz="2200" dirty="0">
                <a:latin typeface="Helvetica Neue Light"/>
              </a:rPr>
              <a:t>of the </a:t>
            </a:r>
            <a:r>
              <a:rPr lang="en-US" altLang="en-US" sz="2200" dirty="0">
                <a:solidFill>
                  <a:srgbClr val="00B050"/>
                </a:solidFill>
                <a:latin typeface="Helvetica Neue Light"/>
              </a:rPr>
              <a:t>result</a:t>
            </a:r>
            <a:r>
              <a:rPr lang="en-US" altLang="en-US" sz="2200" dirty="0">
                <a:latin typeface="Helvetica Neue Light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different</a:t>
            </a:r>
            <a:r>
              <a:rPr lang="en-US" altLang="en-US" sz="2200" dirty="0">
                <a:latin typeface="Helvetica Neue Light"/>
              </a:rPr>
              <a:t> than the 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sign</a:t>
            </a:r>
            <a:r>
              <a:rPr lang="en-US" altLang="en-US" sz="2200" dirty="0">
                <a:latin typeface="Helvetica Neue Light"/>
              </a:rPr>
              <a:t> bit of the </a:t>
            </a:r>
            <a:r>
              <a:rPr lang="en-US" altLang="en-US" sz="2200" dirty="0">
                <a:solidFill>
                  <a:srgbClr val="00B050"/>
                </a:solidFill>
                <a:latin typeface="Helvetica Neue Light"/>
              </a:rPr>
              <a:t>two added numbers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. </a:t>
            </a:r>
          </a:p>
          <a:p>
            <a:endParaRPr lang="aa-ET" dirty="0"/>
          </a:p>
        </p:txBody>
      </p:sp>
      <p:sp>
        <p:nvSpPr>
          <p:cNvPr id="16" name="Text Box 40">
            <a:extLst>
              <a:ext uri="{FF2B5EF4-FFF2-40B4-BE49-F238E27FC236}">
                <a16:creationId xmlns="" xmlns:a16="http://schemas.microsoft.com/office/drawing/2014/main" id="{885BABA8-BFF9-A51D-0C9A-255EEE369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6212" y="4406618"/>
            <a:ext cx="3255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10000001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-127   </a:t>
            </a:r>
          </a:p>
          <a:p>
            <a:r>
              <a:rPr lang="en-US" altLang="en-US" sz="2400" dirty="0">
                <a:latin typeface="Helvetica Neue Light"/>
              </a:rPr>
              <a:t>10000001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-127</a:t>
            </a:r>
          </a:p>
        </p:txBody>
      </p:sp>
      <p:sp>
        <p:nvSpPr>
          <p:cNvPr id="17" name="Line 41">
            <a:extLst>
              <a:ext uri="{FF2B5EF4-FFF2-40B4-BE49-F238E27FC236}">
                <a16:creationId xmlns="" xmlns:a16="http://schemas.microsoft.com/office/drawing/2014/main" id="{368BF71D-87F4-E04D-9F54-25E3EE221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2204" y="5188395"/>
            <a:ext cx="237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sp>
        <p:nvSpPr>
          <p:cNvPr id="18" name="Text Box 42">
            <a:extLst>
              <a:ext uri="{FF2B5EF4-FFF2-40B4-BE49-F238E27FC236}">
                <a16:creationId xmlns="" xmlns:a16="http://schemas.microsoft.com/office/drawing/2014/main" id="{E4554005-781F-143F-C4C7-83D074499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6212" y="5153026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 Neue Light"/>
              </a:rPr>
              <a:t>00000010</a:t>
            </a:r>
          </a:p>
        </p:txBody>
      </p:sp>
      <p:sp>
        <p:nvSpPr>
          <p:cNvPr id="19" name="Text Box 43">
            <a:extLst>
              <a:ext uri="{FF2B5EF4-FFF2-40B4-BE49-F238E27FC236}">
                <a16:creationId xmlns="" xmlns:a16="http://schemas.microsoft.com/office/drawing/2014/main" id="{9B67EFC3-6EEF-F357-9FBD-3A9726BE7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5836" y="5144905"/>
            <a:ext cx="9348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 +2</a:t>
            </a:r>
          </a:p>
        </p:txBody>
      </p:sp>
      <p:sp>
        <p:nvSpPr>
          <p:cNvPr id="20" name="Text Box 48">
            <a:extLst>
              <a:ext uri="{FF2B5EF4-FFF2-40B4-BE49-F238E27FC236}">
                <a16:creationId xmlns="" xmlns:a16="http://schemas.microsoft.com/office/drawing/2014/main" id="{EA76E847-3650-15DD-9559-7081D882C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8003" y="5150133"/>
            <a:ext cx="326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1</a:t>
            </a:r>
          </a:p>
        </p:txBody>
      </p:sp>
      <p:sp>
        <p:nvSpPr>
          <p:cNvPr id="21" name="Line 49">
            <a:extLst>
              <a:ext uri="{FF2B5EF4-FFF2-40B4-BE49-F238E27FC236}">
                <a16:creationId xmlns="" xmlns:a16="http://schemas.microsoft.com/office/drawing/2014/main" id="{250B5AD9-7587-A90B-CFC0-1AC7EB70DD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56998" y="5343418"/>
            <a:ext cx="312831" cy="1592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9F2E2715-A9D6-F309-526D-3F9B6C866DD6}"/>
              </a:ext>
            </a:extLst>
          </p:cNvPr>
          <p:cNvGrpSpPr>
            <a:grpSpLocks/>
          </p:cNvGrpSpPr>
          <p:nvPr/>
        </p:nvGrpSpPr>
        <p:grpSpPr bwMode="auto">
          <a:xfrm>
            <a:off x="7740492" y="5478947"/>
            <a:ext cx="1524000" cy="565150"/>
            <a:chOff x="2928" y="3532"/>
            <a:chExt cx="960" cy="356"/>
          </a:xfrm>
        </p:grpSpPr>
        <p:sp>
          <p:nvSpPr>
            <p:cNvPr id="23" name="Text Box 50">
              <a:extLst>
                <a:ext uri="{FF2B5EF4-FFF2-40B4-BE49-F238E27FC236}">
                  <a16:creationId xmlns="" xmlns:a16="http://schemas.microsoft.com/office/drawing/2014/main" id="{D9CDEA63-B9B7-F28F-E1D6-BDC0EE16F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676"/>
              <a:ext cx="9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>
                  <a:solidFill>
                    <a:srgbClr val="FF0000"/>
                  </a:solidFill>
                  <a:latin typeface="Helvetica Neue Light"/>
                </a:rPr>
                <a:t>Discard carry</a:t>
              </a:r>
            </a:p>
          </p:txBody>
        </p:sp>
        <p:sp>
          <p:nvSpPr>
            <p:cNvPr id="24" name="Line 51">
              <a:extLst>
                <a:ext uri="{FF2B5EF4-FFF2-40B4-BE49-F238E27FC236}">
                  <a16:creationId xmlns="" xmlns:a16="http://schemas.microsoft.com/office/drawing/2014/main" id="{6DFAEF07-3D6C-CEDF-1C21-5F66DB6A2D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3532"/>
              <a:ext cx="144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aa-ET">
                <a:latin typeface="Helvetica Neue Light"/>
              </a:endParaRPr>
            </a:p>
          </p:txBody>
        </p:sp>
      </p:grpSp>
      <p:sp>
        <p:nvSpPr>
          <p:cNvPr id="28" name="Text Box 40">
            <a:extLst>
              <a:ext uri="{FF2B5EF4-FFF2-40B4-BE49-F238E27FC236}">
                <a16:creationId xmlns="" xmlns:a16="http://schemas.microsoft.com/office/drawing/2014/main" id="{6C3CCF81-3EDB-1DA4-B543-8E551A9D4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775" y="4371836"/>
            <a:ext cx="3255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Helvetica Neue Light"/>
              </a:rPr>
              <a:t>01000000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+64   </a:t>
            </a:r>
          </a:p>
          <a:p>
            <a:r>
              <a:rPr lang="en-US" altLang="en-US" sz="2400" dirty="0">
                <a:latin typeface="Helvetica Neue Light"/>
              </a:rPr>
              <a:t>01000001 </a:t>
            </a: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+65</a:t>
            </a:r>
          </a:p>
        </p:txBody>
      </p:sp>
      <p:sp>
        <p:nvSpPr>
          <p:cNvPr id="29" name="Text Box 42">
            <a:extLst>
              <a:ext uri="{FF2B5EF4-FFF2-40B4-BE49-F238E27FC236}">
                <a16:creationId xmlns="" xmlns:a16="http://schemas.microsoft.com/office/drawing/2014/main" id="{061D03DC-E8C7-82F4-D7E0-95DECA59C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795" y="5168428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 Neue Light"/>
              </a:rPr>
              <a:t>10000001</a:t>
            </a:r>
          </a:p>
        </p:txBody>
      </p:sp>
      <p:sp>
        <p:nvSpPr>
          <p:cNvPr id="30" name="Text Box 43">
            <a:extLst>
              <a:ext uri="{FF2B5EF4-FFF2-40B4-BE49-F238E27FC236}">
                <a16:creationId xmlns="" xmlns:a16="http://schemas.microsoft.com/office/drawing/2014/main" id="{5B114828-D59F-4E4C-28F1-571760361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110" y="5144905"/>
            <a:ext cx="10669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8000"/>
                </a:solidFill>
                <a:latin typeface="Helvetica Neue Light"/>
              </a:rPr>
              <a:t>= -127</a:t>
            </a:r>
          </a:p>
        </p:txBody>
      </p:sp>
      <p:sp>
        <p:nvSpPr>
          <p:cNvPr id="32" name="Line 41">
            <a:extLst>
              <a:ext uri="{FF2B5EF4-FFF2-40B4-BE49-F238E27FC236}">
                <a16:creationId xmlns="" xmlns:a16="http://schemas.microsoft.com/office/drawing/2014/main" id="{89BF993B-CDC3-2D23-F48F-E61C179D9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7582" y="5168428"/>
            <a:ext cx="2340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aa-ET" sz="2400">
              <a:latin typeface="Helvetica Neue Light"/>
            </a:endParaRPr>
          </a:p>
        </p:txBody>
      </p:sp>
      <p:sp>
        <p:nvSpPr>
          <p:cNvPr id="34" name="Text Box 43">
            <a:extLst>
              <a:ext uri="{FF2B5EF4-FFF2-40B4-BE49-F238E27FC236}">
                <a16:creationId xmlns="" xmlns:a16="http://schemas.microsoft.com/office/drawing/2014/main" id="{B9B65783-60F2-4265-A10C-2D03BBB40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691" y="5091472"/>
            <a:ext cx="467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Helvetica Neue Light"/>
              </a:rPr>
              <a:t>X</a:t>
            </a:r>
          </a:p>
        </p:txBody>
      </p:sp>
      <p:sp>
        <p:nvSpPr>
          <p:cNvPr id="35" name="Text Box 43">
            <a:extLst>
              <a:ext uri="{FF2B5EF4-FFF2-40B4-BE49-F238E27FC236}">
                <a16:creationId xmlns="" xmlns:a16="http://schemas.microsoft.com/office/drawing/2014/main" id="{B89CE747-6E2C-BD17-346D-DCAD05FB4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5124" y="5091472"/>
            <a:ext cx="467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latin typeface="Helvetica Neue Light"/>
              </a:rPr>
              <a:t>X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80AFE147-D22C-4E4A-EBED-D44205591026}"/>
              </a:ext>
            </a:extLst>
          </p:cNvPr>
          <p:cNvSpPr/>
          <p:nvPr/>
        </p:nvSpPr>
        <p:spPr>
          <a:xfrm>
            <a:off x="2421864" y="4406618"/>
            <a:ext cx="225271" cy="73828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0C10AC79-797A-E1CD-EC4E-4736E44B5027}"/>
              </a:ext>
            </a:extLst>
          </p:cNvPr>
          <p:cNvSpPr/>
          <p:nvPr/>
        </p:nvSpPr>
        <p:spPr>
          <a:xfrm>
            <a:off x="2406098" y="5202834"/>
            <a:ext cx="217228" cy="2998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06B5AD03-C72C-9953-1E3A-5F52C0C75769}"/>
              </a:ext>
            </a:extLst>
          </p:cNvPr>
          <p:cNvSpPr/>
          <p:nvPr/>
        </p:nvSpPr>
        <p:spPr>
          <a:xfrm>
            <a:off x="9015933" y="4404246"/>
            <a:ext cx="162365" cy="73828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55C7018F-6BB0-5F89-B725-0EFBDB1F5EDF}"/>
              </a:ext>
            </a:extLst>
          </p:cNvPr>
          <p:cNvSpPr/>
          <p:nvPr/>
        </p:nvSpPr>
        <p:spPr>
          <a:xfrm>
            <a:off x="9015934" y="5215582"/>
            <a:ext cx="171239" cy="2934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35</a:t>
            </a:fld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075112" y="251863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8590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 animBg="1"/>
      <p:bldP spid="28" grpId="0"/>
      <p:bldP spid="29" grpId="0"/>
      <p:bldP spid="30" grpId="0"/>
      <p:bldP spid="32" grpId="0" animBg="1"/>
      <p:bldP spid="34" grpId="0"/>
      <p:bldP spid="35" grpId="0"/>
      <p:bldP spid="2" grpId="0" animBg="1"/>
      <p:bldP spid="36" grpId="0" animBg="1"/>
      <p:bldP spid="37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01479" y="1421298"/>
            <a:ext cx="11080531" cy="4978400"/>
          </a:xfrm>
        </p:spPr>
        <p:txBody>
          <a:bodyPr>
            <a:normAutofit/>
          </a:bodyPr>
          <a:lstStyle/>
          <a:p>
            <a:r>
              <a:rPr lang="en-US" altLang="tr-TR" sz="2200" dirty="0">
                <a:latin typeface="Helvetica Neue Light"/>
              </a:rPr>
              <a:t>Our decimal system handles Two types of non-integer </a:t>
            </a:r>
            <a:r>
              <a:rPr lang="en-US" altLang="tr-TR" sz="2200" i="1" dirty="0">
                <a:latin typeface="Helvetica Neue Light"/>
              </a:rPr>
              <a:t>real</a:t>
            </a:r>
            <a:r>
              <a:rPr lang="en-US" altLang="tr-TR" sz="2200" dirty="0">
                <a:latin typeface="Helvetica Neue Light"/>
              </a:rPr>
              <a:t> numbers </a:t>
            </a:r>
          </a:p>
          <a:p>
            <a:pPr lvl="1"/>
            <a:r>
              <a:rPr lang="en-US" altLang="tr-TR" sz="2200" dirty="0">
                <a:solidFill>
                  <a:schemeClr val="hlink"/>
                </a:solidFill>
                <a:latin typeface="Helvetica Neue Light"/>
              </a:rPr>
              <a:t>fixed point</a:t>
            </a:r>
            <a:r>
              <a:rPr lang="en-US" altLang="tr-TR" sz="2200" dirty="0">
                <a:latin typeface="Helvetica Neue Light"/>
              </a:rPr>
              <a:t> </a:t>
            </a:r>
          </a:p>
          <a:p>
            <a:pPr lvl="2"/>
            <a:r>
              <a:rPr lang="en-US" altLang="tr-TR" sz="2200" dirty="0">
                <a:latin typeface="Helvetica Neue Light"/>
              </a:rPr>
              <a:t>Using the decimal point (</a:t>
            </a:r>
            <a:r>
              <a:rPr lang="en-US" altLang="tr-TR" sz="2200" b="1" dirty="0">
                <a:latin typeface="Helvetica Neue Light"/>
              </a:rPr>
              <a:t>.</a:t>
            </a:r>
            <a:r>
              <a:rPr lang="en-US" altLang="tr-TR" sz="2200" dirty="0">
                <a:latin typeface="Helvetica Neue Light"/>
              </a:rPr>
              <a:t>) to make a notation:</a:t>
            </a:r>
          </a:p>
          <a:p>
            <a:pPr lvl="2"/>
            <a:r>
              <a:rPr lang="en-US" altLang="tr-TR" sz="2200" dirty="0">
                <a:latin typeface="Helvetica Neue Light"/>
              </a:rPr>
              <a:t>3.78 = 3.10</a:t>
            </a:r>
            <a:r>
              <a:rPr lang="en-US" altLang="tr-TR" sz="2200" baseline="30000" dirty="0">
                <a:latin typeface="Helvetica Neue Light"/>
              </a:rPr>
              <a:t>3</a:t>
            </a:r>
            <a:r>
              <a:rPr lang="en-US" altLang="tr-TR" sz="2200" dirty="0">
                <a:latin typeface="Helvetica Neue Light"/>
              </a:rPr>
              <a:t> + 7.10</a:t>
            </a:r>
            <a:r>
              <a:rPr lang="en-US" altLang="tr-TR" sz="2200" baseline="30000" dirty="0">
                <a:latin typeface="Helvetica Neue Light"/>
              </a:rPr>
              <a:t>-1 </a:t>
            </a:r>
            <a:r>
              <a:rPr lang="en-US" altLang="tr-TR" sz="2200" dirty="0">
                <a:latin typeface="Helvetica Neue Light"/>
              </a:rPr>
              <a:t>+ 8.10</a:t>
            </a:r>
            <a:r>
              <a:rPr lang="en-US" altLang="tr-TR" sz="2200" baseline="30000" dirty="0">
                <a:latin typeface="Helvetica Neue Light"/>
              </a:rPr>
              <a:t>-2</a:t>
            </a:r>
          </a:p>
          <a:p>
            <a:pPr lvl="1" eaLnBrk="1" hangingPunct="1">
              <a:buFontTx/>
              <a:buNone/>
            </a:pPr>
            <a:endParaRPr lang="en-US" altLang="tr-TR" sz="2200" baseline="30000" dirty="0">
              <a:latin typeface="Helvetica Neue Light"/>
            </a:endParaRPr>
          </a:p>
          <a:p>
            <a:pPr lvl="1"/>
            <a:r>
              <a:rPr lang="en-US" altLang="tr-TR" sz="2200" dirty="0">
                <a:solidFill>
                  <a:schemeClr val="hlink"/>
                </a:solidFill>
                <a:latin typeface="Helvetica Neue Light"/>
              </a:rPr>
              <a:t>floating point</a:t>
            </a:r>
            <a:r>
              <a:rPr lang="en-US" altLang="tr-TR" sz="2200" dirty="0">
                <a:latin typeface="Helvetica Neue Light"/>
              </a:rPr>
              <a:t> (called also scientific notation) </a:t>
            </a:r>
          </a:p>
          <a:p>
            <a:pPr lvl="2"/>
            <a:r>
              <a:rPr lang="en-US" altLang="tr-TR" sz="2200" dirty="0">
                <a:latin typeface="Helvetica Neue Light"/>
              </a:rPr>
              <a:t>Used to represent very large and very small numbers (integer or real), with the precision needed</a:t>
            </a:r>
          </a:p>
          <a:p>
            <a:pPr lvl="2"/>
            <a:r>
              <a:rPr lang="en-US" altLang="tr-TR" sz="2200" dirty="0">
                <a:latin typeface="Helvetica Neue Light"/>
              </a:rPr>
              <a:t>Unit of electric charge  e =</a:t>
            </a:r>
            <a:r>
              <a:rPr lang="en-US" altLang="tr-TR" sz="2200" dirty="0">
                <a:solidFill>
                  <a:schemeClr val="accent2"/>
                </a:solidFill>
                <a:latin typeface="Helvetica Neue Light"/>
              </a:rPr>
              <a:t> </a:t>
            </a:r>
            <a:r>
              <a:rPr lang="en-US" altLang="tr-TR" sz="2200" dirty="0">
                <a:solidFill>
                  <a:srgbClr val="1AA3A6"/>
                </a:solidFill>
                <a:latin typeface="Helvetica Neue Light"/>
              </a:rPr>
              <a:t>1.602 176 462 x 10</a:t>
            </a:r>
            <a:r>
              <a:rPr lang="en-US" altLang="tr-TR" sz="2200" baseline="30000" dirty="0">
                <a:solidFill>
                  <a:srgbClr val="1AA3A6"/>
                </a:solidFill>
                <a:latin typeface="Helvetica Neue Light"/>
              </a:rPr>
              <a:t>-19</a:t>
            </a:r>
            <a:r>
              <a:rPr lang="en-US" altLang="tr-TR" sz="2200" dirty="0">
                <a:solidFill>
                  <a:srgbClr val="1AA3A6"/>
                </a:solidFill>
                <a:latin typeface="Helvetica Neue Light"/>
              </a:rPr>
              <a:t> </a:t>
            </a:r>
            <a:r>
              <a:rPr lang="en-US" altLang="tr-TR" sz="2200" dirty="0" err="1">
                <a:solidFill>
                  <a:srgbClr val="1AA3A6"/>
                </a:solidFill>
                <a:latin typeface="Helvetica Neue Light"/>
              </a:rPr>
              <a:t>Coul</a:t>
            </a:r>
            <a:r>
              <a:rPr lang="tr-TR" altLang="tr-TR" sz="2200" dirty="0">
                <a:solidFill>
                  <a:srgbClr val="1AA3A6"/>
                </a:solidFill>
                <a:latin typeface="Helvetica Neue Light"/>
              </a:rPr>
              <a:t>omb</a:t>
            </a:r>
            <a:endParaRPr lang="en-US" altLang="tr-TR" sz="2200" dirty="0">
              <a:solidFill>
                <a:srgbClr val="1AA3A6"/>
              </a:solidFill>
              <a:latin typeface="Helvetica Neue Light"/>
            </a:endParaRPr>
          </a:p>
          <a:p>
            <a:pPr lvl="2"/>
            <a:r>
              <a:rPr lang="en-US" altLang="tr-TR" sz="2200" dirty="0">
                <a:latin typeface="Helvetica Neue Light"/>
              </a:rPr>
              <a:t>Volume of universe = </a:t>
            </a:r>
            <a:r>
              <a:rPr lang="en-US" altLang="tr-TR" sz="2200" dirty="0">
                <a:solidFill>
                  <a:srgbClr val="1AA3A6"/>
                </a:solidFill>
                <a:latin typeface="Helvetica Neue Light"/>
              </a:rPr>
              <a:t>1 x 10</a:t>
            </a:r>
            <a:r>
              <a:rPr lang="en-US" altLang="tr-TR" sz="2200" baseline="30000" dirty="0">
                <a:solidFill>
                  <a:srgbClr val="1AA3A6"/>
                </a:solidFill>
                <a:latin typeface="Helvetica Neue Light"/>
              </a:rPr>
              <a:t>85</a:t>
            </a:r>
            <a:r>
              <a:rPr lang="en-US" altLang="tr-TR" sz="2200" dirty="0">
                <a:solidFill>
                  <a:srgbClr val="1AA3A6"/>
                </a:solidFill>
                <a:latin typeface="Helvetica Neue Light"/>
              </a:rPr>
              <a:t> cm</a:t>
            </a:r>
            <a:r>
              <a:rPr lang="en-US" altLang="tr-TR" sz="2200" baseline="30000" dirty="0">
                <a:solidFill>
                  <a:srgbClr val="1AA3A6"/>
                </a:solidFill>
                <a:latin typeface="Helvetica Neue Light"/>
              </a:rPr>
              <a:t>3</a:t>
            </a:r>
            <a:r>
              <a:rPr lang="en-US" altLang="tr-TR" sz="2200" dirty="0">
                <a:solidFill>
                  <a:srgbClr val="1AA3A6"/>
                </a:solidFill>
                <a:latin typeface="Helvetica Neue Light"/>
              </a:rPr>
              <a:t>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36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99346" y="568132"/>
            <a:ext cx="323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Real numbers</a:t>
            </a:r>
          </a:p>
        </p:txBody>
      </p:sp>
    </p:spTree>
    <p:extLst>
      <p:ext uri="{BB962C8B-B14F-4D97-AF65-F5344CB8AC3E}">
        <p14:creationId xmlns:p14="http://schemas.microsoft.com/office/powerpoint/2010/main" val="3627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1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1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1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1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1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1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>
            <a:extLst>
              <a:ext uri="{FF2B5EF4-FFF2-40B4-BE49-F238E27FC236}">
                <a16:creationId xmlns="" xmlns:a16="http://schemas.microsoft.com/office/drawing/2014/main" id="{15D294B9-62CC-8904-95F4-DD9C0637E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9415" y="1198027"/>
            <a:ext cx="9632204" cy="4525963"/>
          </a:xfrm>
        </p:spPr>
        <p:txBody>
          <a:bodyPr>
            <a:normAutofit/>
          </a:bodyPr>
          <a:lstStyle/>
          <a:p>
            <a:pPr marL="346075" indent="-346075">
              <a:spcBef>
                <a:spcPts val="600"/>
              </a:spcBef>
            </a:pPr>
            <a:r>
              <a:rPr lang="en-US" altLang="aa-ET" sz="2200" dirty="0">
                <a:latin typeface="Helvetica Neue Light"/>
              </a:rPr>
              <a:t>4 specifications required for a number</a:t>
            </a:r>
          </a:p>
          <a:p>
            <a:pPr marL="914400" lvl="1" indent="-454025"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aa-ET" sz="2000" dirty="0">
                <a:latin typeface="Helvetica Neue Light"/>
              </a:rPr>
              <a:t>Sign </a:t>
            </a:r>
          </a:p>
          <a:p>
            <a:pPr marL="914400" lvl="1" indent="-454025"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aa-ET" sz="2000" dirty="0">
                <a:latin typeface="Helvetica Neue Light"/>
              </a:rPr>
              <a:t>Magnitude or </a:t>
            </a:r>
            <a:r>
              <a:rPr lang="en-US" altLang="aa-ET" sz="2000" dirty="0" smtClean="0">
                <a:solidFill>
                  <a:srgbClr val="000099"/>
                </a:solidFill>
                <a:latin typeface="Helvetica Neue Light"/>
              </a:rPr>
              <a:t>mantissa or </a:t>
            </a:r>
            <a:r>
              <a:rPr lang="fr-FR" sz="2000" dirty="0" err="1">
                <a:solidFill>
                  <a:srgbClr val="000099"/>
                </a:solidFill>
                <a:latin typeface="Helvetica Neue Light"/>
              </a:rPr>
              <a:t>Significand</a:t>
            </a:r>
            <a:r>
              <a:rPr lang="en-US" altLang="aa-ET" sz="2000" dirty="0" smtClean="0">
                <a:latin typeface="Helvetica Neue Light"/>
              </a:rPr>
              <a:t>  </a:t>
            </a:r>
            <a:endParaRPr lang="en-US" altLang="aa-ET" sz="2000" dirty="0">
              <a:latin typeface="Helvetica Neue Light"/>
            </a:endParaRPr>
          </a:p>
          <a:p>
            <a:pPr marL="914400" lvl="1" indent="-454025"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aa-ET" sz="2000" dirty="0">
                <a:latin typeface="Helvetica Neue Light"/>
              </a:rPr>
              <a:t>Sign of the exponent </a:t>
            </a:r>
          </a:p>
          <a:p>
            <a:pPr marL="914400" lvl="1" indent="-454025">
              <a:spcBef>
                <a:spcPts val="600"/>
              </a:spcBef>
              <a:buFont typeface="Wingdings" panose="05000000000000000000" pitchFamily="2" charset="2"/>
              <a:buAutoNum type="arabicPeriod"/>
            </a:pPr>
            <a:r>
              <a:rPr lang="en-US" altLang="aa-ET" sz="2000" dirty="0">
                <a:latin typeface="Helvetica Neue Light"/>
              </a:rPr>
              <a:t>Magnitude of the exponent</a:t>
            </a:r>
          </a:p>
          <a:p>
            <a:pPr marL="346075" indent="-346075">
              <a:spcBef>
                <a:spcPts val="600"/>
              </a:spcBef>
            </a:pPr>
            <a:r>
              <a:rPr lang="en-US" altLang="aa-ET" sz="2000" dirty="0">
                <a:latin typeface="Helvetica Neue Light"/>
              </a:rPr>
              <a:t>Plus</a:t>
            </a:r>
          </a:p>
          <a:p>
            <a:pPr marL="914400" lvl="1" indent="-454025">
              <a:spcBef>
                <a:spcPts val="600"/>
              </a:spcBef>
              <a:buFont typeface="Wingdings" panose="05000000000000000000" pitchFamily="2" charset="2"/>
              <a:buAutoNum type="arabicPeriod" startAt="5"/>
            </a:pPr>
            <a:r>
              <a:rPr lang="en-US" altLang="aa-ET" sz="2000" dirty="0">
                <a:latin typeface="Helvetica Neue Light"/>
              </a:rPr>
              <a:t>Base of the exponent </a:t>
            </a:r>
          </a:p>
          <a:p>
            <a:pPr marL="914400" lvl="1" indent="-454025">
              <a:spcBef>
                <a:spcPts val="600"/>
              </a:spcBef>
              <a:buFont typeface="Wingdings" panose="05000000000000000000" pitchFamily="2" charset="2"/>
              <a:buAutoNum type="arabicPeriod" startAt="5"/>
            </a:pPr>
            <a:r>
              <a:rPr lang="en-US" altLang="aa-ET" sz="2000" dirty="0">
                <a:latin typeface="Helvetica Neue Light"/>
              </a:rPr>
              <a:t>Location of decimal point (or other base) radix point</a:t>
            </a:r>
          </a:p>
        </p:txBody>
      </p:sp>
      <p:sp>
        <p:nvSpPr>
          <p:cNvPr id="16" name="Line 90">
            <a:extLst>
              <a:ext uri="{FF2B5EF4-FFF2-40B4-BE49-F238E27FC236}">
                <a16:creationId xmlns="" xmlns:a16="http://schemas.microsoft.com/office/drawing/2014/main" id="{A452C54B-319C-876A-1864-ABEDA132AF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20497" y="5647837"/>
            <a:ext cx="0" cy="540000"/>
          </a:xfrm>
          <a:prstGeom prst="line">
            <a:avLst/>
          </a:prstGeom>
          <a:noFill/>
          <a:ln w="38100">
            <a:solidFill>
              <a:srgbClr val="1AA3A6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4B3B2DC-E3F0-6DFC-C59D-ACBA98A5FA7C}"/>
              </a:ext>
            </a:extLst>
          </p:cNvPr>
          <p:cNvSpPr txBox="1"/>
          <p:nvPr/>
        </p:nvSpPr>
        <p:spPr>
          <a:xfrm>
            <a:off x="7390230" y="4294467"/>
            <a:ext cx="3494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 Neue Light"/>
              </a:rPr>
              <a:t>Sign of the exponent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18CA9A3-AADD-1765-ABCD-B89A1271C2D4}"/>
              </a:ext>
            </a:extLst>
          </p:cNvPr>
          <p:cNvSpPr txBox="1"/>
          <p:nvPr/>
        </p:nvSpPr>
        <p:spPr>
          <a:xfrm>
            <a:off x="5595284" y="5077533"/>
            <a:ext cx="3107566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35000"/>
              </a:lnSpc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SzTx/>
              <a:buFont typeface="Wingdings" pitchFamily="2" charset="2"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Helvetica Neue Light"/>
              </a:rPr>
              <a:t>-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 Light"/>
              </a:rPr>
              <a:t>0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elvetica Neue Light"/>
              </a:rPr>
              <a:t>.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Helvetica Neue Light"/>
              </a:rPr>
              <a:t>83569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 Light"/>
              </a:rPr>
              <a:t>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 Neue Light"/>
              </a:rPr>
              <a:t>x 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1AA3A6"/>
                </a:solidFill>
                <a:effectLst/>
                <a:latin typeface="Helvetica Neue Light"/>
              </a:rPr>
              <a:t>10</a:t>
            </a:r>
            <a:r>
              <a:rPr kumimoji="0" lang="en-US" sz="3200" b="1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Helvetica Neue Light"/>
              </a:rPr>
              <a:t>-</a:t>
            </a:r>
            <a:r>
              <a:rPr kumimoji="0" lang="en-US" sz="3200" b="1" i="0" u="none" strike="noStrike" cap="none" normalizeH="0" baseline="30000" dirty="0">
                <a:ln>
                  <a:noFill/>
                </a:ln>
                <a:solidFill>
                  <a:srgbClr val="FD1313"/>
                </a:solidFill>
                <a:effectLst/>
                <a:latin typeface="Helvetica Neue Light"/>
              </a:rPr>
              <a:t>7</a:t>
            </a:r>
          </a:p>
        </p:txBody>
      </p:sp>
      <p:sp>
        <p:nvSpPr>
          <p:cNvPr id="23" name="Line 88">
            <a:extLst>
              <a:ext uri="{FF2B5EF4-FFF2-40B4-BE49-F238E27FC236}">
                <a16:creationId xmlns="" xmlns:a16="http://schemas.microsoft.com/office/drawing/2014/main" id="{EB458433-E949-6867-2D81-7A86CD4030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6882" y="4676355"/>
            <a:ext cx="0" cy="54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24" name="Line 91">
            <a:extLst>
              <a:ext uri="{FF2B5EF4-FFF2-40B4-BE49-F238E27FC236}">
                <a16:creationId xmlns="" xmlns:a16="http://schemas.microsoft.com/office/drawing/2014/main" id="{6ED8A711-3A3F-9F07-E315-4EFA3AB311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5517" y="5647838"/>
            <a:ext cx="0" cy="54000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25" name="Line 92">
            <a:extLst>
              <a:ext uri="{FF2B5EF4-FFF2-40B4-BE49-F238E27FC236}">
                <a16:creationId xmlns="" xmlns:a16="http://schemas.microsoft.com/office/drawing/2014/main" id="{7A038817-C96F-A96E-BCDA-E8C5BFC968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5436" y="4694576"/>
            <a:ext cx="0" cy="540001"/>
          </a:xfrm>
          <a:prstGeom prst="line">
            <a:avLst/>
          </a:prstGeom>
          <a:noFill/>
          <a:ln w="38100">
            <a:solidFill>
              <a:schemeClr val="accent4">
                <a:lumMod val="50000"/>
              </a:schemeClr>
            </a:solidFill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26" name="Line 87">
            <a:extLst>
              <a:ext uri="{FF2B5EF4-FFF2-40B4-BE49-F238E27FC236}">
                <a16:creationId xmlns="" xmlns:a16="http://schemas.microsoft.com/office/drawing/2014/main" id="{4D70FD44-FA7D-5111-2EE2-D1249C0DE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4107" y="5441460"/>
            <a:ext cx="561250" cy="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27" name="Line 89">
            <a:extLst>
              <a:ext uri="{FF2B5EF4-FFF2-40B4-BE49-F238E27FC236}">
                <a16:creationId xmlns="" xmlns:a16="http://schemas.microsoft.com/office/drawing/2014/main" id="{562F50A3-CA62-FB21-3DA2-7B8ACB4A35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27230" y="5351856"/>
            <a:ext cx="747023" cy="0"/>
          </a:xfrm>
          <a:prstGeom prst="line">
            <a:avLst/>
          </a:prstGeom>
          <a:noFill/>
          <a:ln w="38100">
            <a:solidFill>
              <a:srgbClr val="FD1313"/>
            </a:solidFill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1238F1D-3FAD-9D2C-934C-35C51BA08DD5}"/>
              </a:ext>
            </a:extLst>
          </p:cNvPr>
          <p:cNvSpPr txBox="1"/>
          <p:nvPr/>
        </p:nvSpPr>
        <p:spPr>
          <a:xfrm>
            <a:off x="9022364" y="5060221"/>
            <a:ext cx="2786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1" fontAlgn="base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</a:pPr>
            <a:r>
              <a:rPr lang="en-US" altLang="aa-ET" sz="2000" b="1" dirty="0">
                <a:solidFill>
                  <a:srgbClr val="FF0000"/>
                </a:solidFill>
                <a:latin typeface="Helvetica Neue Light"/>
              </a:rPr>
              <a:t>Magnitude of the 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FD1313"/>
                </a:solidFill>
                <a:effectLst/>
                <a:latin typeface="Helvetica Neue Light"/>
              </a:rPr>
              <a:t>Exponent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FD1313"/>
              </a:solidFill>
              <a:effectLst/>
              <a:latin typeface="Helvetica Neue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3F6BEFE-211F-6581-ECAA-4D2BBCD8707B}"/>
              </a:ext>
            </a:extLst>
          </p:cNvPr>
          <p:cNvSpPr txBox="1"/>
          <p:nvPr/>
        </p:nvSpPr>
        <p:spPr>
          <a:xfrm>
            <a:off x="7305534" y="6096124"/>
            <a:ext cx="361184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lnSpc>
                <a:spcPct val="155000"/>
              </a:lnSpc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1AA3A6"/>
                </a:solidFill>
                <a:effectLst/>
                <a:latin typeface="Helvetica Neue Light"/>
              </a:rPr>
              <a:t>Base </a:t>
            </a:r>
            <a:r>
              <a:rPr lang="en-US" altLang="aa-ET" sz="2000" b="1" dirty="0">
                <a:solidFill>
                  <a:srgbClr val="1AA3A6"/>
                </a:solidFill>
                <a:latin typeface="Helvetica Neue Light"/>
              </a:rPr>
              <a:t>of the </a:t>
            </a:r>
            <a:r>
              <a:rPr lang="en-US" sz="2000" b="1" dirty="0">
                <a:solidFill>
                  <a:srgbClr val="1AA3A6"/>
                </a:solidFill>
                <a:latin typeface="Helvetica Neue Light"/>
              </a:rPr>
              <a:t>Exponent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AA3A6"/>
              </a:solidFill>
              <a:effectLst/>
              <a:latin typeface="Helvetica Neue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BDF7846-4A7E-99AE-E276-47CC3CD2597E}"/>
              </a:ext>
            </a:extLst>
          </p:cNvPr>
          <p:cNvSpPr txBox="1"/>
          <p:nvPr/>
        </p:nvSpPr>
        <p:spPr>
          <a:xfrm>
            <a:off x="5909188" y="6127174"/>
            <a:ext cx="188175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5000"/>
              </a:lnSpc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Helvetica Neue Light"/>
              </a:rPr>
              <a:t>Mantissa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D6A569A-68F8-45D4-3AE8-426F86AFC098}"/>
              </a:ext>
            </a:extLst>
          </p:cNvPr>
          <p:cNvSpPr txBox="1"/>
          <p:nvPr/>
        </p:nvSpPr>
        <p:spPr>
          <a:xfrm>
            <a:off x="2519298" y="5216355"/>
            <a:ext cx="3050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Helvetica Neue Light"/>
              </a:rPr>
              <a:t>Sign of the mantissa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C8372B8-DCB0-B973-34FB-4D437B05AF20}"/>
              </a:ext>
            </a:extLst>
          </p:cNvPr>
          <p:cNvSpPr txBox="1"/>
          <p:nvPr/>
        </p:nvSpPr>
        <p:spPr>
          <a:xfrm>
            <a:off x="3822728" y="4348682"/>
            <a:ext cx="425309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elvetica Neue Light"/>
              </a:rPr>
              <a:t>Location of decimal point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elvetica Neue Light"/>
              </a:rPr>
              <a:t>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37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34792" y="39190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Floating point numbers</a:t>
            </a:r>
          </a:p>
        </p:txBody>
      </p:sp>
    </p:spTree>
    <p:extLst>
      <p:ext uri="{BB962C8B-B14F-4D97-AF65-F5344CB8AC3E}">
        <p14:creationId xmlns:p14="http://schemas.microsoft.com/office/powerpoint/2010/main" val="42248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1" grpId="0"/>
      <p:bldP spid="33" grpId="0"/>
      <p:bldP spid="35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25706" y="1489185"/>
            <a:ext cx="11104984" cy="5543550"/>
          </a:xfrm>
        </p:spPr>
        <p:txBody>
          <a:bodyPr/>
          <a:lstStyle/>
          <a:p>
            <a:pPr>
              <a:spcBef>
                <a:spcPct val="35000"/>
              </a:spcBef>
            </a:pPr>
            <a:r>
              <a:rPr lang="en-US" altLang="ja-JP" sz="2400" dirty="0">
                <a:latin typeface="Helvetica Neue Light"/>
              </a:rPr>
              <a:t>The following representations are all the same in value</a:t>
            </a:r>
          </a:p>
          <a:p>
            <a:pPr lvl="1">
              <a:spcBef>
                <a:spcPct val="35000"/>
              </a:spcBef>
            </a:pPr>
            <a:r>
              <a:rPr lang="en-US" altLang="ja-JP" sz="2000" dirty="0">
                <a:latin typeface="Helvetica Neue Light"/>
              </a:rPr>
              <a:t> </a:t>
            </a:r>
            <a:r>
              <a:rPr lang="en-US" altLang="ja-JP" sz="2000" dirty="0" smtClean="0">
                <a:latin typeface="Helvetica Neue Light"/>
              </a:rPr>
              <a:t>+ 0.110 </a:t>
            </a:r>
            <a:r>
              <a:rPr lang="en-US" altLang="ja-JP" sz="2000" dirty="0">
                <a:latin typeface="Helvetica Neue Light"/>
                <a:sym typeface="Symbol" panose="05050102010706020507" pitchFamily="18" charset="2"/>
              </a:rPr>
              <a:t> 2</a:t>
            </a:r>
            <a:r>
              <a:rPr lang="en-US" altLang="ja-JP" sz="2000" baseline="30000" dirty="0">
                <a:solidFill>
                  <a:srgbClr val="FF0000"/>
                </a:solidFill>
                <a:latin typeface="Helvetica Neue Light"/>
                <a:sym typeface="Symbol" panose="05050102010706020507" pitchFamily="18" charset="2"/>
              </a:rPr>
              <a:t>5</a:t>
            </a:r>
            <a:endParaRPr lang="en-US" altLang="ja-JP" sz="2000" dirty="0">
              <a:solidFill>
                <a:srgbClr val="FF0000"/>
              </a:solidFill>
              <a:latin typeface="Helvetica Neue Light"/>
            </a:endParaRPr>
          </a:p>
          <a:p>
            <a:pPr lvl="1">
              <a:spcBef>
                <a:spcPct val="35000"/>
              </a:spcBef>
            </a:pPr>
            <a:r>
              <a:rPr lang="en-US" altLang="ja-JP" sz="2000" dirty="0" smtClean="0">
                <a:latin typeface="Helvetica Neue Light"/>
              </a:rPr>
              <a:t> + 0.00110 </a:t>
            </a:r>
            <a:r>
              <a:rPr lang="en-US" altLang="ja-JP" sz="2000" dirty="0">
                <a:latin typeface="Helvetica Neue Light"/>
                <a:sym typeface="Symbol" panose="05050102010706020507" pitchFamily="18" charset="2"/>
              </a:rPr>
              <a:t> 2</a:t>
            </a:r>
            <a:r>
              <a:rPr lang="en-US" altLang="ja-JP" sz="2000" baseline="30000" dirty="0">
                <a:solidFill>
                  <a:srgbClr val="FF0000"/>
                </a:solidFill>
                <a:latin typeface="Helvetica Neue Light"/>
                <a:sym typeface="Symbol" panose="05050102010706020507" pitchFamily="18" charset="2"/>
              </a:rPr>
              <a:t>7</a:t>
            </a:r>
          </a:p>
          <a:p>
            <a:pPr lvl="1">
              <a:spcBef>
                <a:spcPct val="35000"/>
              </a:spcBef>
            </a:pPr>
            <a:r>
              <a:rPr lang="en-US" altLang="ja-JP" sz="2000" dirty="0">
                <a:latin typeface="Helvetica Neue Light"/>
              </a:rPr>
              <a:t> </a:t>
            </a:r>
            <a:r>
              <a:rPr lang="en-US" altLang="ja-JP" sz="2000" dirty="0" smtClean="0">
                <a:latin typeface="Helvetica Neue Light"/>
              </a:rPr>
              <a:t>+ 11000000 </a:t>
            </a:r>
            <a:r>
              <a:rPr lang="en-US" altLang="ja-JP" sz="2000" dirty="0">
                <a:latin typeface="Helvetica Neue Light"/>
                <a:sym typeface="Symbol" panose="05050102010706020507" pitchFamily="18" charset="2"/>
              </a:rPr>
              <a:t> 2</a:t>
            </a:r>
            <a:r>
              <a:rPr lang="en-US" altLang="ja-JP" sz="2000" baseline="30000" dirty="0">
                <a:solidFill>
                  <a:srgbClr val="FF0000"/>
                </a:solidFill>
                <a:latin typeface="Helvetica Neue Light"/>
                <a:sym typeface="Symbol" panose="05050102010706020507" pitchFamily="18" charset="2"/>
              </a:rPr>
              <a:t>(-3)</a:t>
            </a:r>
            <a:endParaRPr lang="en-US" altLang="ja-JP" sz="2000" dirty="0">
              <a:solidFill>
                <a:srgbClr val="FF0000"/>
              </a:solidFill>
              <a:latin typeface="Helvetica Neue Light"/>
            </a:endParaRPr>
          </a:p>
          <a:p>
            <a:pPr>
              <a:spcBef>
                <a:spcPct val="35000"/>
              </a:spcBef>
            </a:pPr>
            <a:r>
              <a:rPr lang="en-US" altLang="en-US" sz="2400" dirty="0">
                <a:latin typeface="Helvetica Neue Light"/>
              </a:rPr>
              <a:t>Floating-point numbers should be </a:t>
            </a:r>
            <a:r>
              <a:rPr lang="en-US" altLang="en-US" sz="2400" b="1" dirty="0">
                <a:solidFill>
                  <a:srgbClr val="1AA3A6"/>
                </a:solidFill>
                <a:latin typeface="Helvetica Neue Light"/>
              </a:rPr>
              <a:t>normalized</a:t>
            </a:r>
          </a:p>
          <a:p>
            <a:pPr>
              <a:spcBef>
                <a:spcPts val="1800"/>
              </a:spcBef>
            </a:pPr>
            <a:r>
              <a:rPr lang="en-US" altLang="en-US" sz="2400" dirty="0">
                <a:solidFill>
                  <a:srgbClr val="0070C0"/>
                </a:solidFill>
                <a:latin typeface="Helvetica Neue Light"/>
              </a:rPr>
              <a:t>Idea</a:t>
            </a:r>
          </a:p>
          <a:p>
            <a:pPr lvl="1">
              <a:spcBef>
                <a:spcPct val="35000"/>
              </a:spcBef>
            </a:pPr>
            <a:r>
              <a:rPr lang="en-US" altLang="en-US" sz="2200" dirty="0">
                <a:latin typeface="Helvetica Neue Light"/>
              </a:rPr>
              <a:t>Exactly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one non-zero digit </a:t>
            </a:r>
            <a:r>
              <a:rPr lang="en-US" altLang="en-US" sz="2200" dirty="0">
                <a:latin typeface="Helvetica Neue Light"/>
              </a:rPr>
              <a:t>should appear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before the point</a:t>
            </a:r>
          </a:p>
          <a:p>
            <a:pPr lvl="2">
              <a:spcBef>
                <a:spcPct val="35000"/>
              </a:spcBef>
            </a:pPr>
            <a:r>
              <a:rPr lang="en-US" altLang="en-US" sz="2000" dirty="0">
                <a:latin typeface="Helvetica Neue Light"/>
              </a:rPr>
              <a:t>In a binary number, this digit should be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altLang="en-US" sz="2000" dirty="0">
                <a:solidFill>
                  <a:srgbClr val="1AA3A6"/>
                </a:solidFill>
                <a:latin typeface="Helvetica Neue Light"/>
              </a:rPr>
              <a:t>1</a:t>
            </a:r>
          </a:p>
          <a:p>
            <a:pPr lvl="1">
              <a:spcBef>
                <a:spcPct val="35000"/>
              </a:spcBef>
            </a:pP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Normalized: </a:t>
            </a:r>
            <a:r>
              <a:rPr lang="en-US" altLang="en-US" sz="2200" b="1" dirty="0">
                <a:latin typeface="Helvetica Neue Light"/>
                <a:cs typeface="Consolas" panose="020B0609020204030204" pitchFamily="49" charset="0"/>
              </a:rPr>
              <a:t>-1.101101×2</a:t>
            </a:r>
            <a:r>
              <a:rPr lang="en-US" altLang="en-US" sz="2200" b="1" baseline="30000" dirty="0">
                <a:latin typeface="Helvetica Neue Light"/>
                <a:cs typeface="Consolas" panose="020B0609020204030204" pitchFamily="49" charset="0"/>
              </a:rPr>
              <a:t>–3</a:t>
            </a:r>
            <a:endParaRPr lang="en-US" altLang="en-US" sz="2200" b="1" dirty="0">
              <a:latin typeface="Helvetica Neue Light"/>
              <a:cs typeface="Consolas" panose="020B0609020204030204" pitchFamily="49" charset="0"/>
            </a:endParaRPr>
          </a:p>
          <a:p>
            <a:pPr lvl="1">
              <a:spcBef>
                <a:spcPct val="35000"/>
              </a:spcBef>
            </a:pPr>
            <a:r>
              <a:rPr lang="en-US" altLang="en-US" sz="2200" dirty="0" smtClean="0">
                <a:solidFill>
                  <a:srgbClr val="C00000"/>
                </a:solidFill>
                <a:latin typeface="Helvetica Neue Light"/>
                <a:cs typeface="Times New Roman" pitchFamily="18" charset="0"/>
              </a:rPr>
              <a:t>Not </a:t>
            </a:r>
            <a:r>
              <a:rPr lang="en-US" altLang="en-US" sz="2200" dirty="0">
                <a:solidFill>
                  <a:srgbClr val="C00000"/>
                </a:solidFill>
                <a:latin typeface="Helvetica Neue Light"/>
                <a:cs typeface="Times New Roman" pitchFamily="18" charset="0"/>
              </a:rPr>
              <a:t>Normalized:</a:t>
            </a:r>
            <a:r>
              <a:rPr lang="en-US" altLang="en-US" sz="2200" dirty="0">
                <a:solidFill>
                  <a:srgbClr val="C00000"/>
                </a:solidFill>
                <a:latin typeface="Helvetica Neue Light"/>
              </a:rPr>
              <a:t> </a:t>
            </a:r>
            <a:r>
              <a:rPr lang="en-US" altLang="en-US" sz="2200" b="1" dirty="0">
                <a:latin typeface="Helvetica Neue Light"/>
                <a:cs typeface="Consolas" panose="020B0609020204030204" pitchFamily="49" charset="0"/>
              </a:rPr>
              <a:t>1101.101×2</a:t>
            </a:r>
            <a:r>
              <a:rPr lang="en-US" altLang="en-US" sz="2200" b="1" baseline="30000" dirty="0">
                <a:latin typeface="Helvetica Neue Light"/>
                <a:cs typeface="Consolas" panose="020B0609020204030204" pitchFamily="49" charset="0"/>
              </a:rPr>
              <a:t>–6</a:t>
            </a:r>
            <a:endParaRPr lang="en-US" altLang="en-US" sz="2200" b="1" dirty="0">
              <a:latin typeface="Helvetica Neue Light"/>
              <a:cs typeface="Consolas" panose="020B0609020204030204" pitchFamily="49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38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46730" y="568132"/>
            <a:ext cx="9085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Floating-point numbers normalization </a:t>
            </a:r>
          </a:p>
        </p:txBody>
      </p:sp>
    </p:spTree>
    <p:extLst>
      <p:ext uri="{BB962C8B-B14F-4D97-AF65-F5344CB8AC3E}">
        <p14:creationId xmlns:p14="http://schemas.microsoft.com/office/powerpoint/2010/main" val="494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2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2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2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2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2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2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22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22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22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087016" y="1314450"/>
            <a:ext cx="11104984" cy="5543550"/>
          </a:xfrm>
        </p:spPr>
        <p:txBody>
          <a:bodyPr/>
          <a:lstStyle/>
          <a:p>
            <a:pPr eaLnBrk="1" hangingPunct="1"/>
            <a:r>
              <a:rPr lang="en-US" altLang="tr-TR" sz="2400" dirty="0">
                <a:latin typeface="Helvetica Neue Light"/>
              </a:rPr>
              <a:t>We mimic the decimal floating point notation to create a “hybrid” binary floating point number:</a:t>
            </a:r>
          </a:p>
          <a:p>
            <a:pPr marL="914400" lvl="1" indent="-457200" eaLnBrk="1" hangingPunct="1">
              <a:spcBef>
                <a:spcPts val="1200"/>
              </a:spcBef>
              <a:buFont typeface="+mj-lt"/>
              <a:buAutoNum type="arabicPeriod"/>
            </a:pPr>
            <a:r>
              <a:rPr lang="en-US" altLang="tr-TR" sz="2200" dirty="0">
                <a:latin typeface="Helvetica Neue Light"/>
              </a:rPr>
              <a:t>We first use a “binary point” to separate whole numbers from fractional numbers to make a fixed point notation:</a:t>
            </a:r>
          </a:p>
          <a:p>
            <a:pPr lvl="3"/>
            <a:r>
              <a:rPr lang="en-US" altLang="tr-TR" sz="1600" dirty="0">
                <a:latin typeface="Helvetica Neue Light"/>
              </a:rPr>
              <a:t>e.g. 00011001.110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tr-TR" sz="2200" dirty="0">
                <a:latin typeface="Helvetica Neue Light"/>
              </a:rPr>
              <a:t>We then “float” the binary point:</a:t>
            </a:r>
          </a:p>
          <a:p>
            <a:pPr lvl="3"/>
            <a:r>
              <a:rPr lang="en-US" altLang="tr-TR" sz="1600" dirty="0">
                <a:latin typeface="Helvetica Neue Light"/>
              </a:rPr>
              <a:t>00011001.110 =&gt; 1.1001110 x 2</a:t>
            </a:r>
            <a:r>
              <a:rPr lang="en-US" altLang="tr-TR" sz="1600" baseline="30000" dirty="0">
                <a:latin typeface="Helvetica Neue Light"/>
              </a:rPr>
              <a:t>4</a:t>
            </a:r>
            <a:r>
              <a:rPr lang="en-US" altLang="tr-TR" sz="1600" dirty="0">
                <a:latin typeface="Helvetica Neue Light"/>
              </a:rPr>
              <a:t> </a:t>
            </a:r>
            <a:r>
              <a:rPr lang="en-US" altLang="tr-TR" dirty="0">
                <a:latin typeface="Helvetica Neue Light"/>
              </a:rPr>
              <a:t>(</a:t>
            </a:r>
            <a:r>
              <a:rPr lang="en-US" altLang="tr-TR" sz="1800" dirty="0">
                <a:latin typeface="Helvetica Neue Light"/>
              </a:rPr>
              <a:t>mantissa = 1.1001110, </a:t>
            </a:r>
            <a:r>
              <a:rPr lang="en-US" altLang="tr-TR" sz="1800" dirty="0" err="1" smtClean="0">
                <a:latin typeface="Helvetica Neue Light"/>
              </a:rPr>
              <a:t>exponent_value</a:t>
            </a:r>
            <a:r>
              <a:rPr lang="en-US" altLang="tr-TR" sz="1800" dirty="0" smtClean="0">
                <a:latin typeface="Helvetica Neue Light"/>
              </a:rPr>
              <a:t> </a:t>
            </a:r>
            <a:r>
              <a:rPr lang="en-US" altLang="tr-TR" sz="1800" dirty="0">
                <a:latin typeface="Helvetica Neue Light"/>
              </a:rPr>
              <a:t>= 4)</a:t>
            </a:r>
            <a:endParaRPr lang="en-US" altLang="tr-TR" sz="1200" dirty="0">
              <a:latin typeface="Helvetica Neue Light"/>
            </a:endParaRPr>
          </a:p>
          <a:p>
            <a:pPr marL="914400" lvl="1" indent="-457200" eaLnBrk="1" hangingPunct="1">
              <a:spcBef>
                <a:spcPts val="1200"/>
              </a:spcBef>
              <a:buFont typeface="+mj-lt"/>
              <a:buAutoNum type="arabicPeriod" startAt="3"/>
            </a:pPr>
            <a:r>
              <a:rPr lang="en-US" altLang="tr-TR" sz="2200" dirty="0">
                <a:latin typeface="Helvetica Neue Light"/>
              </a:rPr>
              <a:t>Now we have to express this without the extra symbols (</a:t>
            </a:r>
            <a:r>
              <a:rPr lang="en-US" altLang="tr-TR" sz="2200" b="1" dirty="0">
                <a:latin typeface="Helvetica Neue Light"/>
              </a:rPr>
              <a:t> </a:t>
            </a:r>
            <a:r>
              <a:rPr lang="en-US" altLang="tr-TR" sz="2200" dirty="0">
                <a:latin typeface="Helvetica Neue Light"/>
              </a:rPr>
              <a:t>x, 2, . )</a:t>
            </a:r>
          </a:p>
          <a:p>
            <a:pPr lvl="3"/>
            <a:r>
              <a:rPr lang="en-US" altLang="tr-TR" sz="1800" dirty="0">
                <a:latin typeface="Helvetica Neue Light"/>
              </a:rPr>
              <a:t>by convention, we divide the available bits into three fields: </a:t>
            </a:r>
            <a:r>
              <a:rPr lang="en-US" altLang="tr-TR" sz="1800" dirty="0">
                <a:solidFill>
                  <a:srgbClr val="C00000"/>
                </a:solidFill>
                <a:latin typeface="Helvetica Neue Light"/>
              </a:rPr>
              <a:t>sign</a:t>
            </a:r>
            <a:r>
              <a:rPr lang="en-US" altLang="tr-TR" sz="1800" dirty="0">
                <a:latin typeface="Helvetica Neue Light"/>
              </a:rPr>
              <a:t>, </a:t>
            </a:r>
            <a:r>
              <a:rPr lang="en-US" altLang="tr-TR" sz="1800" dirty="0">
                <a:solidFill>
                  <a:schemeClr val="hlink"/>
                </a:solidFill>
                <a:latin typeface="Helvetica Neue Light"/>
              </a:rPr>
              <a:t>mantissa</a:t>
            </a:r>
            <a:r>
              <a:rPr lang="en-US" altLang="tr-TR" sz="1800" dirty="0">
                <a:latin typeface="Helvetica Neue Light"/>
              </a:rPr>
              <a:t>, </a:t>
            </a:r>
            <a:r>
              <a:rPr lang="en-US" altLang="tr-TR" sz="1800" dirty="0">
                <a:solidFill>
                  <a:srgbClr val="00B050"/>
                </a:solidFill>
                <a:latin typeface="Helvetica Neue Light"/>
              </a:rPr>
              <a:t>exponent</a:t>
            </a:r>
          </a:p>
          <a:p>
            <a:pPr lvl="2" eaLnBrk="1" hangingPunct="1"/>
            <a:endParaRPr lang="en-US" altLang="tr-TR" sz="2400" dirty="0">
              <a:solidFill>
                <a:srgbClr val="00B050"/>
              </a:solidFill>
              <a:latin typeface="Helvetica Neue Light"/>
            </a:endParaRPr>
          </a:p>
        </p:txBody>
      </p:sp>
      <p:graphicFrame>
        <p:nvGraphicFramePr>
          <p:cNvPr id="7" name="Group 5">
            <a:extLst>
              <a:ext uri="{FF2B5EF4-FFF2-40B4-BE49-F238E27FC236}">
                <a16:creationId xmlns="" xmlns:a16="http://schemas.microsoft.com/office/drawing/2014/main" id="{7A24D606-F75F-0956-E791-3C5D57AF9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04100"/>
              </p:ext>
            </p:extLst>
          </p:nvPr>
        </p:nvGraphicFramePr>
        <p:xfrm>
          <a:off x="2842486" y="5347854"/>
          <a:ext cx="7594043" cy="429491"/>
        </p:xfrm>
        <a:graphic>
          <a:graphicData uri="http://schemas.openxmlformats.org/drawingml/2006/table">
            <a:tbl>
              <a:tblPr/>
              <a:tblGrid>
                <a:gridCol w="6148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64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027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94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sign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88E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exponent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CCE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onaco" charset="0"/>
                          <a:ea typeface="Monaco" charset="0"/>
                          <a:cs typeface="Monaco" charset="0"/>
                          <a:sym typeface="Monaco" charset="0"/>
                        </a:rPr>
                        <a:t>mantissa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F8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39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101385" y="506576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Real numbers in binary </a:t>
            </a:r>
          </a:p>
        </p:txBody>
      </p:sp>
    </p:spTree>
    <p:extLst>
      <p:ext uri="{BB962C8B-B14F-4D97-AF65-F5344CB8AC3E}">
        <p14:creationId xmlns:p14="http://schemas.microsoft.com/office/powerpoint/2010/main" val="27094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2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2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2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2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2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2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79425" y="607137"/>
            <a:ext cx="8911687" cy="1280890"/>
          </a:xfrm>
        </p:spPr>
        <p:txBody>
          <a:bodyPr/>
          <a:lstStyle/>
          <a:p>
            <a:r>
              <a:rPr lang="fr-FR" b="1" dirty="0" err="1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N</a:t>
            </a:r>
            <a:r>
              <a:rPr lang="fr-FR" b="1" dirty="0" err="1" smtClean="0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umber</a:t>
            </a:r>
            <a:r>
              <a:rPr lang="fr-FR" b="1" dirty="0" smtClean="0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 </a:t>
            </a:r>
            <a:r>
              <a:rPr lang="fr-FR" b="1" dirty="0" err="1" smtClean="0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systems</a:t>
            </a:r>
            <a:endParaRPr lang="fr-FR" b="1" dirty="0">
              <a:solidFill>
                <a:schemeClr val="bg2">
                  <a:lumMod val="25000"/>
                </a:schemeClr>
              </a:solidFill>
              <a:latin typeface="Helvetica Neue Ligh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70196" y="1556046"/>
            <a:ext cx="9603557" cy="273423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 smtClean="0">
                <a:latin typeface="Helvetica Neue Light"/>
              </a:rPr>
              <a:t>All data in digital systems are represented in </a:t>
            </a:r>
            <a:r>
              <a:rPr lang="en-US" sz="2200" b="1" dirty="0" smtClean="0">
                <a:latin typeface="Helvetica Neue Light"/>
              </a:rPr>
              <a:t>number</a:t>
            </a:r>
            <a:r>
              <a:rPr lang="en-US" sz="2200" dirty="0" smtClean="0">
                <a:latin typeface="Helvetica Neue Light"/>
              </a:rPr>
              <a:t> systems,</a:t>
            </a:r>
          </a:p>
          <a:p>
            <a:pPr>
              <a:spcBef>
                <a:spcPts val="1200"/>
              </a:spcBef>
            </a:pPr>
            <a:r>
              <a:rPr lang="en-US" sz="2200" dirty="0" smtClean="0">
                <a:latin typeface="Helvetica Neue Light"/>
              </a:rPr>
              <a:t>Many </a:t>
            </a:r>
            <a:r>
              <a:rPr lang="en-US" sz="2200" dirty="0">
                <a:latin typeface="Helvetica Neue Light"/>
              </a:rPr>
              <a:t>number systems are in use in digital technology</a:t>
            </a:r>
            <a:r>
              <a:rPr lang="en-US" sz="2200" dirty="0" smtClean="0">
                <a:latin typeface="Helvetica Neue Light"/>
              </a:rPr>
              <a:t>. The </a:t>
            </a:r>
            <a:r>
              <a:rPr lang="en-US" sz="2200" dirty="0">
                <a:latin typeface="Helvetica Neue Light"/>
              </a:rPr>
              <a:t>most common are the </a:t>
            </a:r>
            <a:r>
              <a:rPr lang="en-US" sz="2200" b="1" dirty="0">
                <a:latin typeface="Helvetica Neue Light"/>
              </a:rPr>
              <a:t>decimal</a:t>
            </a:r>
            <a:r>
              <a:rPr lang="en-US" sz="2200" dirty="0">
                <a:latin typeface="Helvetica Neue Light"/>
              </a:rPr>
              <a:t>, </a:t>
            </a:r>
            <a:r>
              <a:rPr lang="en-US" sz="2200" b="1" dirty="0">
                <a:latin typeface="Helvetica Neue Light"/>
              </a:rPr>
              <a:t>binary</a:t>
            </a:r>
            <a:r>
              <a:rPr lang="en-US" sz="2200" dirty="0">
                <a:latin typeface="Helvetica Neue Light"/>
              </a:rPr>
              <a:t>, </a:t>
            </a:r>
            <a:r>
              <a:rPr lang="en-US" sz="2200" b="1" dirty="0">
                <a:latin typeface="Helvetica Neue Light"/>
              </a:rPr>
              <a:t>octal</a:t>
            </a:r>
            <a:r>
              <a:rPr lang="en-US" sz="2200" dirty="0">
                <a:latin typeface="Helvetica Neue Light"/>
              </a:rPr>
              <a:t>, and </a:t>
            </a:r>
            <a:r>
              <a:rPr lang="en-US" sz="2200" b="1" dirty="0">
                <a:latin typeface="Helvetica Neue Light"/>
              </a:rPr>
              <a:t>hexadecimal</a:t>
            </a:r>
            <a:r>
              <a:rPr lang="en-US" sz="2200" dirty="0">
                <a:latin typeface="Helvetica Neue Light"/>
              </a:rPr>
              <a:t> systems. </a:t>
            </a:r>
            <a:endParaRPr lang="en-US" sz="2200" dirty="0" smtClean="0">
              <a:latin typeface="Helvetica Neue Light"/>
            </a:endParaRPr>
          </a:p>
          <a:p>
            <a:pPr algn="just">
              <a:spcBef>
                <a:spcPts val="1200"/>
              </a:spcBef>
            </a:pPr>
            <a:r>
              <a:rPr lang="en-US" sz="2200" dirty="0" smtClean="0">
                <a:latin typeface="Helvetica Neue Light"/>
              </a:rPr>
              <a:t>The </a:t>
            </a:r>
            <a:r>
              <a:rPr lang="en-US" sz="2200" b="1" dirty="0">
                <a:solidFill>
                  <a:srgbClr val="FF0000"/>
                </a:solidFill>
                <a:latin typeface="Helvetica Neue Light"/>
              </a:rPr>
              <a:t>decimal system </a:t>
            </a:r>
            <a:r>
              <a:rPr lang="en-US" sz="2200" dirty="0">
                <a:latin typeface="Helvetica Neue Light"/>
              </a:rPr>
              <a:t>is clearly the most familiar to us because it is a tool that we use every day.</a:t>
            </a:r>
            <a:endParaRPr lang="fr-FR" sz="2200" dirty="0">
              <a:latin typeface="Helvetica Neue Light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2079425" y="3747189"/>
            <a:ext cx="10152531" cy="2535173"/>
            <a:chOff x="2178421" y="3908554"/>
            <a:chExt cx="10152531" cy="2535173"/>
          </a:xfrm>
        </p:grpSpPr>
        <p:sp>
          <p:nvSpPr>
            <p:cNvPr id="12" name="ZoneTexte 11"/>
            <p:cNvSpPr txBox="1"/>
            <p:nvPr/>
          </p:nvSpPr>
          <p:spPr>
            <a:xfrm>
              <a:off x="6965574" y="3908554"/>
              <a:ext cx="3173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 smtClean="0">
                  <a:latin typeface="Helvetica Neue Light"/>
                </a:rPr>
                <a:t>Unsigned</a:t>
              </a:r>
              <a:r>
                <a:rPr lang="fr-FR" b="1" dirty="0" smtClean="0">
                  <a:latin typeface="Helvetica Neue Light"/>
                </a:rPr>
                <a:t> : </a:t>
              </a:r>
              <a:r>
                <a:rPr lang="fr-FR" dirty="0" smtClean="0">
                  <a:latin typeface="Helvetica Neue Light"/>
                </a:rPr>
                <a:t>0, 1, 2, 3,,,,</a:t>
              </a:r>
              <a:endParaRPr lang="fr-FR" dirty="0">
                <a:latin typeface="Helvetica Neue Light"/>
              </a:endParaRPr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2178421" y="4140991"/>
              <a:ext cx="10152531" cy="2302736"/>
              <a:chOff x="2178421" y="4373428"/>
              <a:chExt cx="10152531" cy="2302736"/>
            </a:xfrm>
          </p:grpSpPr>
          <p:sp>
            <p:nvSpPr>
              <p:cNvPr id="9" name="ZoneTexte 8"/>
              <p:cNvSpPr txBox="1"/>
              <p:nvPr/>
            </p:nvSpPr>
            <p:spPr>
              <a:xfrm>
                <a:off x="4988858" y="4445484"/>
                <a:ext cx="2232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 smtClean="0">
                    <a:latin typeface="Helvetica Neue Light"/>
                  </a:rPr>
                  <a:t>Integer</a:t>
                </a:r>
                <a:endParaRPr lang="fr-FR" b="1" dirty="0">
                  <a:latin typeface="Helvetica Neue Light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988858" y="5801538"/>
                <a:ext cx="2232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latin typeface="Helvetica Neue Light"/>
                  </a:rPr>
                  <a:t>real</a:t>
                </a:r>
                <a:endParaRPr lang="fr-FR" b="1" dirty="0">
                  <a:latin typeface="Helvetica Neue Light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2178421" y="4998124"/>
                <a:ext cx="1976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 Light"/>
                  </a:rPr>
                  <a:t>Decimal number</a:t>
                </a:r>
                <a:endParaRPr lang="fr-FR" b="1" dirty="0">
                  <a:latin typeface="Helvetica Neue Light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6965575" y="4782666"/>
                <a:ext cx="3551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 smtClean="0">
                    <a:latin typeface="Helvetica Neue Light"/>
                  </a:rPr>
                  <a:t>Signed</a:t>
                </a:r>
                <a:r>
                  <a:rPr lang="fr-FR" b="1" dirty="0" smtClean="0">
                    <a:latin typeface="Helvetica Neue Light"/>
                  </a:rPr>
                  <a:t> : </a:t>
                </a:r>
                <a:r>
                  <a:rPr lang="fr-FR" dirty="0" smtClean="0">
                    <a:latin typeface="Helvetica Neue Light"/>
                  </a:rPr>
                  <a:t>,,,,-2, -1, 0, 1, 2,,,,,</a:t>
                </a:r>
                <a:endParaRPr lang="fr-FR" dirty="0">
                  <a:latin typeface="Helvetica Neue Light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6965575" y="5554404"/>
                <a:ext cx="3173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 smtClean="0">
                    <a:latin typeface="Helvetica Neue Light"/>
                  </a:rPr>
                  <a:t>Fixed</a:t>
                </a:r>
                <a:r>
                  <a:rPr lang="fr-FR" b="1" dirty="0">
                    <a:latin typeface="Helvetica Neue Light"/>
                  </a:rPr>
                  <a:t>-</a:t>
                </a:r>
                <a:r>
                  <a:rPr lang="fr-FR" b="1" dirty="0" smtClean="0">
                    <a:latin typeface="Helvetica Neue Light"/>
                  </a:rPr>
                  <a:t>point </a:t>
                </a:r>
                <a:r>
                  <a:rPr lang="fr-FR" dirty="0" smtClean="0">
                    <a:latin typeface="Helvetica Neue Light"/>
                  </a:rPr>
                  <a:t>: 3.14 </a:t>
                </a:r>
                <a:endParaRPr lang="fr-FR" dirty="0">
                  <a:latin typeface="Helvetica Neue Light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6965574" y="6306832"/>
                <a:ext cx="5365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err="1" smtClean="0">
                    <a:latin typeface="Helvetica Neue Light"/>
                  </a:rPr>
                  <a:t>Floating</a:t>
                </a:r>
                <a:r>
                  <a:rPr lang="fr-FR" b="1" dirty="0">
                    <a:latin typeface="Helvetica Neue Light"/>
                  </a:rPr>
                  <a:t>-</a:t>
                </a:r>
                <a:r>
                  <a:rPr lang="fr-FR" b="1" dirty="0" smtClean="0">
                    <a:latin typeface="Helvetica Neue Light"/>
                  </a:rPr>
                  <a:t>point : </a:t>
                </a:r>
                <a:r>
                  <a:rPr lang="fr-FR" dirty="0" smtClean="0">
                    <a:latin typeface="Helvetica Neue Light"/>
                  </a:rPr>
                  <a:t>3.14 = 31.4 * 10</a:t>
                </a:r>
                <a:r>
                  <a:rPr lang="en-US" altLang="ar-SA" baseline="30000" dirty="0" smtClean="0">
                    <a:solidFill>
                      <a:prstClr val="black"/>
                    </a:solidFill>
                    <a:latin typeface="Helvetica Neue Light"/>
                    <a:cs typeface="Traditional Arabic" panose="02020603050405020304" pitchFamily="18" charset="-78"/>
                  </a:rPr>
                  <a:t>-1</a:t>
                </a:r>
                <a:r>
                  <a:rPr lang="fr-FR" dirty="0" smtClean="0">
                    <a:latin typeface="Helvetica Neue Light"/>
                  </a:rPr>
                  <a:t> = 0.0314 * </a:t>
                </a:r>
                <a:r>
                  <a:rPr lang="en-US" altLang="ar-SA" dirty="0" smtClean="0">
                    <a:solidFill>
                      <a:prstClr val="black"/>
                    </a:solidFill>
                    <a:latin typeface="Helvetica Neue Light"/>
                    <a:cs typeface="Traditional Arabic" panose="02020603050405020304" pitchFamily="18" charset="-78"/>
                  </a:rPr>
                  <a:t>10</a:t>
                </a:r>
                <a:r>
                  <a:rPr lang="en-US" altLang="ar-SA" baseline="30000" dirty="0" smtClean="0">
                    <a:solidFill>
                      <a:prstClr val="black"/>
                    </a:solidFill>
                    <a:latin typeface="Helvetica Neue Light"/>
                    <a:cs typeface="Traditional Arabic" panose="02020603050405020304" pitchFamily="18" charset="-78"/>
                  </a:rPr>
                  <a:t>2</a:t>
                </a:r>
                <a:r>
                  <a:rPr lang="en-US" altLang="ar-SA" dirty="0" smtClean="0">
                    <a:solidFill>
                      <a:prstClr val="black"/>
                    </a:solidFill>
                    <a:latin typeface="Helvetica Neue Light"/>
                    <a:cs typeface="Traditional Arabic" panose="02020603050405020304" pitchFamily="18" charset="-78"/>
                  </a:rPr>
                  <a:t> </a:t>
                </a:r>
                <a:endParaRPr lang="fr-FR" dirty="0">
                  <a:latin typeface="Helvetica Neue Light"/>
                </a:endParaRPr>
              </a:p>
            </p:txBody>
          </p:sp>
          <p:cxnSp>
            <p:nvCxnSpPr>
              <p:cNvPr id="20" name="Connecteur droit avec flèche 19"/>
              <p:cNvCxnSpPr>
                <a:endCxn id="10" idx="1"/>
              </p:cNvCxnSpPr>
              <p:nvPr/>
            </p:nvCxnSpPr>
            <p:spPr>
              <a:xfrm>
                <a:off x="4155140" y="5237068"/>
                <a:ext cx="833718" cy="749136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4155141" y="4662762"/>
                <a:ext cx="833717" cy="521848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 flipV="1">
                <a:off x="6104964" y="4373428"/>
                <a:ext cx="860610" cy="289373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>
                <a:endCxn id="14" idx="1"/>
              </p:cNvCxnSpPr>
              <p:nvPr/>
            </p:nvCxnSpPr>
            <p:spPr>
              <a:xfrm flipV="1">
                <a:off x="6104964" y="5739070"/>
                <a:ext cx="860611" cy="260924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avec flèche 29"/>
              <p:cNvCxnSpPr>
                <a:endCxn id="13" idx="1"/>
              </p:cNvCxnSpPr>
              <p:nvPr/>
            </p:nvCxnSpPr>
            <p:spPr>
              <a:xfrm>
                <a:off x="6104964" y="4646285"/>
                <a:ext cx="860611" cy="321047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/>
              <p:cNvCxnSpPr/>
              <p:nvPr/>
            </p:nvCxnSpPr>
            <p:spPr>
              <a:xfrm>
                <a:off x="6135218" y="6008716"/>
                <a:ext cx="826995" cy="449244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43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37447" y="1505537"/>
            <a:ext cx="10515600" cy="5818010"/>
          </a:xfrm>
          <a:noFill/>
        </p:spPr>
        <p:txBody>
          <a:bodyPr vert="horz" lIns="91440" tIns="45720" rIns="0" bIns="45720" rtlCol="0">
            <a:normAutofit/>
          </a:bodyPr>
          <a:lstStyle/>
          <a:p>
            <a:pPr marL="349250" indent="-349250"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For a normalized floating point number (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S</a:t>
            </a:r>
            <a:r>
              <a:rPr lang="en-US" altLang="en-US" sz="2400" dirty="0">
                <a:latin typeface="Helvetica Neue Light"/>
              </a:rPr>
              <a:t>, 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E</a:t>
            </a:r>
            <a:r>
              <a:rPr lang="en-US" altLang="en-US" sz="2400" dirty="0">
                <a:latin typeface="Helvetica Neue Light"/>
              </a:rPr>
              <a:t>, 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dirty="0">
                <a:latin typeface="Helvetica Neue Light"/>
              </a:rPr>
              <a:t>)</a:t>
            </a:r>
          </a:p>
          <a:p>
            <a:pPr marL="349250" indent="-349250">
              <a:lnSpc>
                <a:spcPct val="150000"/>
              </a:lnSpc>
              <a:spcBef>
                <a:spcPts val="0"/>
              </a:spcBef>
              <a:tabLst>
                <a:tab pos="571500" algn="l"/>
              </a:tabLst>
            </a:pPr>
            <a:endParaRPr lang="en-US" altLang="en-US" dirty="0">
              <a:solidFill>
                <a:srgbClr val="FF0000"/>
              </a:solidFill>
              <a:latin typeface="Helvetica Neue Light"/>
            </a:endParaRPr>
          </a:p>
          <a:p>
            <a:pPr marL="349250" indent="-349250">
              <a:spcBef>
                <a:spcPts val="3000"/>
              </a:spcBef>
              <a:tabLst>
                <a:tab pos="571500" algn="l"/>
              </a:tabLst>
            </a:pPr>
            <a:r>
              <a:rPr lang="en-US" altLang="en-US" sz="2400" dirty="0" smtClean="0">
                <a:solidFill>
                  <a:srgbClr val="FF0000"/>
                </a:solidFill>
                <a:latin typeface="Helvetica Neue Light"/>
              </a:rPr>
              <a:t>Significand</a:t>
            </a:r>
            <a:r>
              <a:rPr lang="en-US" altLang="en-US" sz="2400" dirty="0" smtClean="0">
                <a:latin typeface="Helvetica Neue Light"/>
              </a:rPr>
              <a:t> </a:t>
            </a:r>
            <a:r>
              <a:rPr lang="en-US" altLang="en-US" sz="2400" dirty="0">
                <a:latin typeface="Helvetica Neue Light"/>
              </a:rPr>
              <a:t>is equal to 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dirty="0">
                <a:latin typeface="Helvetica Neue Light"/>
              </a:rPr>
              <a:t>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= 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1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2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3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4</a:t>
            </a:r>
            <a:r>
              <a:rPr lang="en-US" altLang="en-US" sz="2400" dirty="0">
                <a:solidFill>
                  <a:srgbClr val="000099"/>
                </a:solidFill>
                <a:latin typeface="Helvetica Neue Light"/>
              </a:rPr>
              <a:t>…</a:t>
            </a:r>
            <a:r>
              <a:rPr lang="en-US" altLang="en-US" sz="2400" dirty="0">
                <a:latin typeface="Helvetica Neue Light"/>
              </a:rPr>
              <a:t>)</a:t>
            </a:r>
            <a:r>
              <a:rPr lang="en-US" altLang="en-US" sz="2400" baseline="-25000" dirty="0">
                <a:latin typeface="Helvetica Neue Light"/>
              </a:rPr>
              <a:t>2</a:t>
            </a:r>
            <a:endParaRPr lang="en-US" altLang="en-US" sz="2400" dirty="0">
              <a:latin typeface="Helvetica Neue Light"/>
            </a:endParaRPr>
          </a:p>
          <a:p>
            <a:pPr marL="739775" lvl="1" indent="-276225">
              <a:tabLst>
                <a:tab pos="571500" algn="l"/>
              </a:tabLst>
            </a:pPr>
            <a:r>
              <a:rPr lang="en-US" altLang="en-US" sz="2200" dirty="0">
                <a:latin typeface="Helvetica Neue Light"/>
              </a:rPr>
              <a:t>IEEE 754 assumes hidden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2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altLang="en-US" sz="2200" dirty="0">
                <a:latin typeface="Helvetica Neue Light"/>
              </a:rPr>
              <a:t>(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not stored</a:t>
            </a:r>
            <a:r>
              <a:rPr lang="en-US" altLang="en-US" sz="2200" dirty="0">
                <a:latin typeface="Helvetica Neue Light"/>
              </a:rPr>
              <a:t>) for normalized numbers</a:t>
            </a:r>
          </a:p>
          <a:p>
            <a:pPr marL="739775" lvl="1" indent="-276225">
              <a:tabLst>
                <a:tab pos="571500" algn="l"/>
              </a:tabLst>
            </a:pPr>
            <a:r>
              <a:rPr lang="en-US" altLang="en-US" sz="2200" dirty="0" err="1">
                <a:latin typeface="Helvetica Neue Light"/>
              </a:rPr>
              <a:t>Significand</a:t>
            </a:r>
            <a:r>
              <a:rPr lang="en-US" altLang="en-US" sz="2200" dirty="0">
                <a:latin typeface="Helvetica Neue Light"/>
              </a:rPr>
              <a:t> is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1 bit longer</a:t>
            </a:r>
            <a:r>
              <a:rPr lang="en-US" altLang="en-US" sz="2200" dirty="0">
                <a:latin typeface="Helvetica Neue Light"/>
              </a:rPr>
              <a:t> than fraction</a:t>
            </a:r>
          </a:p>
          <a:p>
            <a:pPr marL="349250" indent="-349250">
              <a:spcBef>
                <a:spcPts val="1200"/>
              </a:spcBef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Value of a Normalized Floating Point Number:</a:t>
            </a:r>
          </a:p>
          <a:p>
            <a:pPr>
              <a:spcBef>
                <a:spcPct val="60000"/>
              </a:spcBef>
              <a:buClr>
                <a:schemeClr val="bg1"/>
              </a:buClr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		</a:t>
            </a:r>
            <a:r>
              <a:rPr lang="en-US" altLang="en-US" sz="2400" b="1" dirty="0">
                <a:latin typeface="Helvetica Neue Light"/>
                <a:sym typeface="Symbol"/>
              </a:rPr>
              <a:t></a:t>
            </a:r>
            <a:r>
              <a:rPr lang="en-US" altLang="en-US" sz="2400" dirty="0">
                <a:latin typeface="Helvetica Neue Light"/>
                <a:sym typeface="Symbol"/>
              </a:rPr>
              <a:t> </a:t>
            </a:r>
            <a:r>
              <a:rPr lang="en-US" altLang="en-US" sz="2400" dirty="0">
                <a:latin typeface="Helvetica Neue Light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dirty="0">
                <a:latin typeface="Helvetica Neue Light"/>
              </a:rPr>
              <a:t>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× 2</a:t>
            </a:r>
            <a:r>
              <a:rPr lang="en-US" altLang="en-US" sz="2400" i="1" baseline="30000" dirty="0">
                <a:solidFill>
                  <a:srgbClr val="000099"/>
                </a:solidFill>
                <a:latin typeface="Helvetica Neue Light"/>
              </a:rPr>
              <a:t>exponent_value</a:t>
            </a:r>
            <a:endParaRPr lang="en-US" altLang="en-US" sz="2400" dirty="0">
              <a:latin typeface="Helvetica Neue Light"/>
            </a:endParaRPr>
          </a:p>
          <a:p>
            <a:pPr>
              <a:buClr>
                <a:schemeClr val="bg1"/>
              </a:buClr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		</a:t>
            </a:r>
            <a:r>
              <a:rPr lang="en-US" altLang="en-US" sz="2400" b="1" dirty="0">
                <a:latin typeface="Helvetica Neue Light"/>
                <a:sym typeface="Symbol"/>
              </a:rPr>
              <a:t></a:t>
            </a:r>
            <a:r>
              <a:rPr lang="en-US" altLang="en-US" sz="2400" dirty="0">
                <a:latin typeface="Helvetica Neue Light"/>
                <a:sym typeface="Symbol"/>
              </a:rPr>
              <a:t> </a:t>
            </a:r>
            <a:r>
              <a:rPr lang="en-US" altLang="en-US" sz="2400" dirty="0">
                <a:latin typeface="Helvetica Neue Light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1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2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3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4 </a:t>
            </a:r>
            <a:r>
              <a:rPr lang="en-US" altLang="en-US" sz="2400" dirty="0">
                <a:solidFill>
                  <a:srgbClr val="000099"/>
                </a:solidFill>
                <a:latin typeface="Helvetica Neue Light"/>
              </a:rPr>
              <a:t>…</a:t>
            </a:r>
            <a:r>
              <a:rPr lang="en-US" altLang="en-US" sz="2400" dirty="0">
                <a:latin typeface="Helvetica Neue Light"/>
              </a:rPr>
              <a:t>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× 2</a:t>
            </a:r>
            <a:r>
              <a:rPr lang="en-US" altLang="en-US" sz="2400" i="1" baseline="30000" dirty="0">
                <a:solidFill>
                  <a:srgbClr val="000099"/>
                </a:solidFill>
                <a:latin typeface="Helvetica Neue Light"/>
              </a:rPr>
              <a:t>exponent_value</a:t>
            </a:r>
            <a:endParaRPr lang="en-US" altLang="en-US" sz="2400" dirty="0">
              <a:latin typeface="Helvetica Neue Light"/>
            </a:endParaRPr>
          </a:p>
          <a:p>
            <a:pPr>
              <a:buClr>
                <a:schemeClr val="bg1"/>
              </a:buClr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		</a:t>
            </a:r>
            <a:r>
              <a:rPr lang="en-US" altLang="en-US" sz="2400" b="1" dirty="0">
                <a:latin typeface="Helvetica Neue Light"/>
                <a:sym typeface="Symbol"/>
              </a:rPr>
              <a:t></a:t>
            </a:r>
            <a:r>
              <a:rPr lang="en-US" altLang="en-US" sz="2400" dirty="0">
                <a:latin typeface="Helvetica Neue Light"/>
                <a:sym typeface="Symbol"/>
              </a:rPr>
              <a:t> </a:t>
            </a:r>
            <a:r>
              <a:rPr lang="en-US" altLang="en-US" sz="2400" dirty="0">
                <a:latin typeface="Helvetica Neue Light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1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-1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-2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3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-3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i="1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4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-4</a:t>
            </a:r>
            <a:r>
              <a:rPr lang="en-US" altLang="en-US" sz="2400" dirty="0">
                <a:latin typeface="Helvetica Neue Light"/>
              </a:rPr>
              <a:t> …)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× 2</a:t>
            </a:r>
            <a:r>
              <a:rPr lang="en-US" altLang="en-US" sz="2400" i="1" baseline="30000" dirty="0">
                <a:solidFill>
                  <a:srgbClr val="000099"/>
                </a:solidFill>
                <a:latin typeface="Helvetica Neue Light"/>
              </a:rPr>
              <a:t>exponent_value</a:t>
            </a:r>
          </a:p>
          <a:p>
            <a:pPr lvl="1">
              <a:spcBef>
                <a:spcPts val="1200"/>
              </a:spcBef>
              <a:tabLst>
                <a:tab pos="571500" algn="l"/>
                <a:tab pos="3052763" algn="l"/>
              </a:tabLst>
            </a:pPr>
            <a:r>
              <a:rPr lang="en-US" altLang="en-US" sz="2000" dirty="0" smtClean="0">
                <a:solidFill>
                  <a:srgbClr val="0070C0"/>
                </a:solidFill>
                <a:latin typeface="Helvetica Neue Light"/>
              </a:rPr>
              <a:t>S 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= 0 </a:t>
            </a:r>
            <a:r>
              <a:rPr lang="en-US" altLang="en-US" sz="2000" dirty="0">
                <a:latin typeface="Helvetica Neue Light"/>
              </a:rPr>
              <a:t>is positive,	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S = 1 </a:t>
            </a:r>
            <a:r>
              <a:rPr lang="en-US" altLang="en-US" sz="2000" dirty="0">
                <a:latin typeface="Helvetica Neue Light"/>
              </a:rPr>
              <a:t>is negative</a:t>
            </a:r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3608687" y="2111682"/>
            <a:ext cx="5854171" cy="411162"/>
            <a:chOff x="758" y="1094"/>
            <a:chExt cx="3687" cy="259"/>
          </a:xfrm>
        </p:grpSpPr>
        <p:sp>
          <p:nvSpPr>
            <p:cNvPr id="10246" name="Text Box 5"/>
            <p:cNvSpPr txBox="1">
              <a:spLocks noChangeArrowheads="1"/>
            </p:cNvSpPr>
            <p:nvPr/>
          </p:nvSpPr>
          <p:spPr bwMode="auto">
            <a:xfrm>
              <a:off x="758" y="1094"/>
              <a:ext cx="115" cy="259"/>
            </a:xfrm>
            <a:prstGeom prst="rect">
              <a:avLst/>
            </a:prstGeom>
            <a:solidFill>
              <a:srgbClr val="1AA3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dirty="0"/>
                <a:t>S</a:t>
              </a:r>
            </a:p>
          </p:txBody>
        </p:sp>
        <p:sp>
          <p:nvSpPr>
            <p:cNvPr id="10247" name="Text Box 6"/>
            <p:cNvSpPr txBox="1">
              <a:spLocks noChangeArrowheads="1"/>
            </p:cNvSpPr>
            <p:nvPr/>
          </p:nvSpPr>
          <p:spPr bwMode="auto">
            <a:xfrm>
              <a:off x="873" y="1094"/>
              <a:ext cx="921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E</a:t>
              </a:r>
              <a:endParaRPr lang="en-US" altLang="en-US" baseline="30000"/>
            </a:p>
          </p:txBody>
        </p:sp>
        <p:sp>
          <p:nvSpPr>
            <p:cNvPr id="10248" name="Text Box 7"/>
            <p:cNvSpPr txBox="1">
              <a:spLocks noChangeArrowheads="1"/>
            </p:cNvSpPr>
            <p:nvPr/>
          </p:nvSpPr>
          <p:spPr bwMode="auto">
            <a:xfrm>
              <a:off x="1794" y="1094"/>
              <a:ext cx="2651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F = </a:t>
              </a:r>
              <a:r>
                <a:rPr lang="en-US" altLang="en-US" i="1"/>
                <a:t>f</a:t>
              </a:r>
              <a:r>
                <a:rPr lang="en-US" altLang="en-US" baseline="-25000"/>
                <a:t>1</a:t>
              </a:r>
              <a:r>
                <a:rPr lang="en-US" altLang="en-US"/>
                <a:t> </a:t>
              </a:r>
              <a:r>
                <a:rPr lang="en-US" altLang="en-US" i="1"/>
                <a:t>f</a:t>
              </a:r>
              <a:r>
                <a:rPr lang="en-US" altLang="en-US" baseline="-25000"/>
                <a:t>2</a:t>
              </a:r>
              <a:r>
                <a:rPr lang="en-US" altLang="en-US"/>
                <a:t> </a:t>
              </a:r>
              <a:r>
                <a:rPr lang="en-US" altLang="en-US" i="1"/>
                <a:t>f</a:t>
              </a:r>
              <a:r>
                <a:rPr lang="en-US" altLang="en-US" baseline="-25000"/>
                <a:t>3</a:t>
              </a:r>
              <a:r>
                <a:rPr lang="en-US" altLang="en-US"/>
                <a:t> </a:t>
              </a:r>
              <a:r>
                <a:rPr lang="en-US" altLang="en-US" i="1"/>
                <a:t>f</a:t>
              </a:r>
              <a:r>
                <a:rPr lang="en-US" altLang="en-US" baseline="-25000"/>
                <a:t>4</a:t>
              </a:r>
              <a:r>
                <a:rPr lang="en-US" altLang="en-US" sz="1600" b="1"/>
                <a:t> </a:t>
              </a:r>
              <a:r>
                <a:rPr lang="en-US" altLang="en-US"/>
                <a:t>…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40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71999" y="568132"/>
            <a:ext cx="8301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Normalized Floating Point Numbers</a:t>
            </a:r>
          </a:p>
        </p:txBody>
      </p:sp>
    </p:spTree>
    <p:extLst>
      <p:ext uri="{BB962C8B-B14F-4D97-AF65-F5344CB8AC3E}">
        <p14:creationId xmlns:p14="http://schemas.microsoft.com/office/powerpoint/2010/main" val="24969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1" y="1656419"/>
            <a:ext cx="10515600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latin typeface="Helvetica Neue Light"/>
              </a:rPr>
              <a:t>Found in virtually every computer invented since 1980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Single Precision</a:t>
            </a:r>
            <a:r>
              <a:rPr lang="en-US" altLang="en-US" sz="2400" dirty="0">
                <a:latin typeface="Helvetica Neue Light"/>
              </a:rPr>
              <a:t> Floating Point Numbers (32 bits)</a:t>
            </a:r>
          </a:p>
          <a:p>
            <a:pPr lvl="1" eaLnBrk="1" hangingPunct="1"/>
            <a:r>
              <a:rPr lang="en-US" altLang="en-US" sz="2200" dirty="0">
                <a:latin typeface="Helvetica Neue Light"/>
              </a:rPr>
              <a:t>1-bit sign + 8-bit exponent + 23-bit fraction</a:t>
            </a:r>
          </a:p>
          <a:p>
            <a:pPr lvl="1" eaLnBrk="1" hangingPunct="1"/>
            <a:endParaRPr lang="en-US" altLang="en-US" sz="2000" dirty="0">
              <a:solidFill>
                <a:schemeClr val="hlink"/>
              </a:solidFill>
              <a:latin typeface="Helvetica Neue Light"/>
            </a:endParaRPr>
          </a:p>
          <a:p>
            <a:pPr eaLnBrk="1" hangingPunct="1">
              <a:spcBef>
                <a:spcPct val="80000"/>
              </a:spcBef>
            </a:pPr>
            <a:endParaRPr lang="en-US" altLang="en-US" sz="2400" dirty="0">
              <a:solidFill>
                <a:srgbClr val="FF0000"/>
              </a:solidFill>
              <a:latin typeface="Helvetica Neue Light"/>
            </a:endParaRPr>
          </a:p>
          <a:p>
            <a:pPr eaLnBrk="1" hangingPunct="1">
              <a:spcBef>
                <a:spcPct val="800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Double Precision</a:t>
            </a:r>
            <a:r>
              <a:rPr lang="en-US" altLang="en-US" sz="2400" dirty="0">
                <a:latin typeface="Helvetica Neue Light"/>
              </a:rPr>
              <a:t> Floating Point Numbers (64 bits)</a:t>
            </a:r>
          </a:p>
          <a:p>
            <a:pPr lvl="1" eaLnBrk="1" hangingPunct="1"/>
            <a:r>
              <a:rPr lang="en-US" altLang="en-US" sz="2200" dirty="0">
                <a:latin typeface="Helvetica Neue Light"/>
              </a:rPr>
              <a:t>1-bit sign + 11-bit exponent + 52-bit fraction</a:t>
            </a:r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2622176" y="3466963"/>
            <a:ext cx="6696636" cy="607496"/>
            <a:chOff x="876" y="2448"/>
            <a:chExt cx="3684" cy="230"/>
          </a:xfrm>
        </p:grpSpPr>
        <p:sp>
          <p:nvSpPr>
            <p:cNvPr id="9226" name="Text Box 5"/>
            <p:cNvSpPr txBox="1">
              <a:spLocks noChangeArrowheads="1"/>
            </p:cNvSpPr>
            <p:nvPr/>
          </p:nvSpPr>
          <p:spPr bwMode="auto">
            <a:xfrm>
              <a:off x="876" y="2448"/>
              <a:ext cx="115" cy="230"/>
            </a:xfrm>
            <a:prstGeom prst="rect">
              <a:avLst/>
            </a:prstGeom>
            <a:solidFill>
              <a:srgbClr val="1AA3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Helvetica Neue Light"/>
                </a:rPr>
                <a:t>S</a:t>
              </a:r>
            </a:p>
          </p:txBody>
        </p:sp>
        <p:sp>
          <p:nvSpPr>
            <p:cNvPr id="9227" name="Text Box 6"/>
            <p:cNvSpPr txBox="1">
              <a:spLocks noChangeArrowheads="1"/>
            </p:cNvSpPr>
            <p:nvPr/>
          </p:nvSpPr>
          <p:spPr bwMode="auto">
            <a:xfrm>
              <a:off x="991" y="2448"/>
              <a:ext cx="921" cy="230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1600" dirty="0">
                  <a:latin typeface="Helvetica Neue Light"/>
                </a:rPr>
                <a:t>Exponent (8bits)</a:t>
              </a:r>
            </a:p>
          </p:txBody>
        </p:sp>
        <p:sp>
          <p:nvSpPr>
            <p:cNvPr id="9228" name="Text Box 7"/>
            <p:cNvSpPr txBox="1">
              <a:spLocks noChangeArrowheads="1"/>
            </p:cNvSpPr>
            <p:nvPr/>
          </p:nvSpPr>
          <p:spPr bwMode="auto">
            <a:xfrm>
              <a:off x="1912" y="2448"/>
              <a:ext cx="2648" cy="230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Helvetica Neue Light"/>
                </a:rPr>
                <a:t>Fraction (23 bits)</a:t>
              </a:r>
            </a:p>
          </p:txBody>
        </p:sp>
      </p:grpSp>
      <p:grpSp>
        <p:nvGrpSpPr>
          <p:cNvPr id="9221" name="Group 8"/>
          <p:cNvGrpSpPr>
            <a:grpSpLocks/>
          </p:cNvGrpSpPr>
          <p:nvPr/>
        </p:nvGrpSpPr>
        <p:grpSpPr bwMode="auto">
          <a:xfrm>
            <a:off x="2622176" y="5621758"/>
            <a:ext cx="6696636" cy="563890"/>
            <a:chOff x="874" y="3370"/>
            <a:chExt cx="3686" cy="230"/>
          </a:xfrm>
        </p:grpSpPr>
        <p:sp>
          <p:nvSpPr>
            <p:cNvPr id="9222" name="Text Box 9"/>
            <p:cNvSpPr txBox="1">
              <a:spLocks noChangeArrowheads="1"/>
            </p:cNvSpPr>
            <p:nvPr/>
          </p:nvSpPr>
          <p:spPr bwMode="auto">
            <a:xfrm>
              <a:off x="874" y="3370"/>
              <a:ext cx="115" cy="230"/>
            </a:xfrm>
            <a:prstGeom prst="rect">
              <a:avLst/>
            </a:prstGeom>
            <a:solidFill>
              <a:srgbClr val="1AA3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Helvetica Neue Light"/>
                </a:rPr>
                <a:t>S</a:t>
              </a:r>
            </a:p>
          </p:txBody>
        </p:sp>
        <p:sp>
          <p:nvSpPr>
            <p:cNvPr id="9223" name="Text Box 10"/>
            <p:cNvSpPr txBox="1">
              <a:spLocks noChangeArrowheads="1"/>
            </p:cNvSpPr>
            <p:nvPr/>
          </p:nvSpPr>
          <p:spPr bwMode="auto">
            <a:xfrm>
              <a:off x="989" y="3370"/>
              <a:ext cx="1267" cy="230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Helvetica Neue Light"/>
                </a:rPr>
                <a:t>Exponent (11bits)</a:t>
              </a:r>
            </a:p>
          </p:txBody>
        </p:sp>
        <p:sp>
          <p:nvSpPr>
            <p:cNvPr id="9224" name="Text Box 11"/>
            <p:cNvSpPr txBox="1">
              <a:spLocks noChangeArrowheads="1"/>
            </p:cNvSpPr>
            <p:nvPr/>
          </p:nvSpPr>
          <p:spPr bwMode="auto">
            <a:xfrm>
              <a:off x="2256" y="3370"/>
              <a:ext cx="2304" cy="230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Helvetica Neue Light"/>
                </a:rPr>
                <a:t>Fraction (52 bits)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41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08924" y="579201"/>
            <a:ext cx="8370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IEEE 754 Floating-Point Standard</a:t>
            </a:r>
          </a:p>
        </p:txBody>
      </p:sp>
    </p:spTree>
    <p:extLst>
      <p:ext uri="{BB962C8B-B14F-4D97-AF65-F5344CB8AC3E}">
        <p14:creationId xmlns:p14="http://schemas.microsoft.com/office/powerpoint/2010/main" val="4308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1545" y="1460049"/>
            <a:ext cx="11259446" cy="5580620"/>
          </a:xfrm>
        </p:spPr>
        <p:txBody>
          <a:bodyPr>
            <a:normAutofit/>
          </a:bodyPr>
          <a:lstStyle/>
          <a:p>
            <a:pPr eaLnBrk="1" hangingPunct="1">
              <a:spcBef>
                <a:spcPct val="35000"/>
              </a:spcBef>
            </a:pPr>
            <a:r>
              <a:rPr lang="en-US" altLang="en-US" sz="2200" dirty="0">
                <a:latin typeface="Helvetica Neue Light"/>
              </a:rPr>
              <a:t>How to represent a signed exponent? 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200" dirty="0">
                <a:latin typeface="Helvetica Neue Light"/>
              </a:rPr>
              <a:t>Sign + magnitude representation for the </a:t>
            </a:r>
            <a:r>
              <a:rPr lang="en-US" altLang="en-US" sz="2200" dirty="0" smtClean="0">
                <a:latin typeface="Helvetica Neue Light"/>
              </a:rPr>
              <a:t>exponent,</a:t>
            </a:r>
            <a:endParaRPr lang="en-US" altLang="en-US" sz="2200" dirty="0">
              <a:solidFill>
                <a:srgbClr val="FF0000"/>
              </a:solidFill>
              <a:latin typeface="Helvetica Neue Light"/>
            </a:endParaRPr>
          </a:p>
          <a:p>
            <a:pPr lvl="1" eaLnBrk="1" hangingPunct="1">
              <a:spcBef>
                <a:spcPct val="35000"/>
              </a:spcBef>
            </a:pPr>
            <a:r>
              <a:rPr lang="en-US" altLang="en-US" sz="2200" dirty="0">
                <a:latin typeface="Helvetica Neue Light"/>
              </a:rPr>
              <a:t>Two’s complement </a:t>
            </a:r>
            <a:r>
              <a:rPr lang="en-US" altLang="en-US" sz="2200" dirty="0" smtClean="0">
                <a:latin typeface="Helvetica Neue Light"/>
              </a:rPr>
              <a:t>representation,</a:t>
            </a:r>
            <a:endParaRPr lang="en-US" altLang="en-US" sz="2200" dirty="0">
              <a:solidFill>
                <a:srgbClr val="FF0000"/>
              </a:solidFill>
              <a:latin typeface="Helvetica Neue Light"/>
            </a:endParaRPr>
          </a:p>
          <a:p>
            <a:pPr lvl="1" eaLnBrk="1" hangingPunct="1">
              <a:spcBef>
                <a:spcPct val="35000"/>
              </a:spcBef>
            </a:pPr>
            <a:r>
              <a:rPr lang="en-US" altLang="en-US" sz="2200" b="1" dirty="0">
                <a:solidFill>
                  <a:srgbClr val="C00000"/>
                </a:solidFill>
                <a:latin typeface="Helvetica Neue Light"/>
              </a:rPr>
              <a:t>Biased representation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200" dirty="0">
                <a:latin typeface="Helvetica Neue Light"/>
              </a:rPr>
              <a:t>IEEE 754 uses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biased representation </a:t>
            </a:r>
            <a:r>
              <a:rPr lang="en-US" altLang="en-US" sz="2200" dirty="0">
                <a:latin typeface="Helvetica Neue Light"/>
              </a:rPr>
              <a:t>for the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exponent</a:t>
            </a:r>
          </a:p>
          <a:p>
            <a:pPr lvl="1">
              <a:spcBef>
                <a:spcPct val="35000"/>
              </a:spcBef>
            </a:pPr>
            <a:r>
              <a:rPr lang="en-US" altLang="en-US" sz="2200" dirty="0">
                <a:latin typeface="Helvetica Neue Light"/>
              </a:rPr>
              <a:t>Exponent Value = </a:t>
            </a:r>
            <a:r>
              <a:rPr lang="en-US" altLang="en-US" sz="2200" dirty="0">
                <a:solidFill>
                  <a:srgbClr val="C00000"/>
                </a:solidFill>
                <a:latin typeface="Helvetica Neue Light"/>
              </a:rPr>
              <a:t>E–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 </a:t>
            </a:r>
            <a:r>
              <a:rPr lang="en-US" altLang="en-US" sz="2200" dirty="0">
                <a:solidFill>
                  <a:srgbClr val="C00000"/>
                </a:solidFill>
                <a:latin typeface="Helvetica Neue Light"/>
              </a:rPr>
              <a:t>Bias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 </a:t>
            </a:r>
            <a:r>
              <a:rPr lang="en-US" altLang="en-US" sz="2200" dirty="0">
                <a:latin typeface="Helvetica Neue Light"/>
              </a:rPr>
              <a:t>(</a:t>
            </a:r>
            <a:r>
              <a:rPr lang="en-US" altLang="en-US" sz="2200" dirty="0">
                <a:solidFill>
                  <a:srgbClr val="088E51"/>
                </a:solidFill>
                <a:latin typeface="Helvetica Neue Light"/>
              </a:rPr>
              <a:t>Bias</a:t>
            </a:r>
            <a:r>
              <a:rPr lang="en-US" altLang="en-US" sz="2200" dirty="0">
                <a:latin typeface="Helvetica Neue Light"/>
              </a:rPr>
              <a:t> is a constant)</a:t>
            </a:r>
          </a:p>
          <a:p>
            <a:pPr marL="349250" indent="-349250">
              <a:tabLst>
                <a:tab pos="571500" algn="l"/>
              </a:tabLst>
            </a:pPr>
            <a:r>
              <a:rPr lang="en-US" altLang="en-US" sz="2200" dirty="0">
                <a:latin typeface="Helvetica Neue Light"/>
              </a:rPr>
              <a:t>Value of a Normalized Floating Point Number is</a:t>
            </a:r>
          </a:p>
          <a:p>
            <a:pPr marL="349250" indent="-349250">
              <a:spcBef>
                <a:spcPts val="2400"/>
              </a:spcBef>
              <a:buNone/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		</a:t>
            </a:r>
            <a:r>
              <a:rPr lang="en-US" altLang="en-US" sz="2400" b="1" dirty="0">
                <a:latin typeface="Helvetica Neue Light"/>
                <a:sym typeface="Symbol"/>
              </a:rPr>
              <a:t></a:t>
            </a:r>
            <a:r>
              <a:rPr lang="en-US" altLang="en-US" sz="2400" dirty="0">
                <a:latin typeface="Helvetica Neue Light"/>
                <a:sym typeface="Symbol"/>
              </a:rPr>
              <a:t> </a:t>
            </a:r>
            <a:r>
              <a:rPr lang="en-US" altLang="en-US" sz="2400" dirty="0">
                <a:latin typeface="Helvetica Neue Light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dirty="0">
                <a:latin typeface="Helvetica Neue Light"/>
              </a:rPr>
              <a:t>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× 2</a:t>
            </a:r>
            <a:r>
              <a:rPr lang="en-US" altLang="en-US" sz="2400" baseline="30000" dirty="0">
                <a:latin typeface="Helvetica Neue Light"/>
              </a:rPr>
              <a:t>(</a:t>
            </a:r>
            <a:r>
              <a:rPr lang="en-US" altLang="en-US" sz="2400" baseline="30000" dirty="0">
                <a:solidFill>
                  <a:srgbClr val="002060"/>
                </a:solidFill>
                <a:latin typeface="Helvetica Neue Light"/>
              </a:rPr>
              <a:t>E-Bias</a:t>
            </a:r>
            <a:r>
              <a:rPr lang="en-US" altLang="en-US" sz="2400" baseline="30000" dirty="0">
                <a:latin typeface="Helvetica Neue Light"/>
              </a:rPr>
              <a:t>)</a:t>
            </a:r>
            <a:endParaRPr lang="en-US" altLang="en-US" sz="2400" dirty="0">
              <a:latin typeface="Helvetica Neue Light"/>
            </a:endParaRPr>
          </a:p>
          <a:p>
            <a:pPr marL="349250" indent="-349250">
              <a:buNone/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		</a:t>
            </a:r>
            <a:r>
              <a:rPr lang="en-US" altLang="en-US" sz="2400" b="1" dirty="0">
                <a:latin typeface="Helvetica Neue Light"/>
                <a:sym typeface="Symbol"/>
              </a:rPr>
              <a:t></a:t>
            </a:r>
            <a:r>
              <a:rPr lang="en-US" altLang="en-US" sz="2400" dirty="0">
                <a:latin typeface="Helvetica Neue Light"/>
                <a:sym typeface="Symbol"/>
              </a:rPr>
              <a:t> </a:t>
            </a:r>
            <a:r>
              <a:rPr lang="en-US" altLang="en-US" sz="2400" dirty="0">
                <a:latin typeface="Helvetica Neue Light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1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2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3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4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 </a:t>
            </a:r>
            <a:r>
              <a:rPr lang="en-US" altLang="en-US" sz="2400" dirty="0">
                <a:solidFill>
                  <a:srgbClr val="000099"/>
                </a:solidFill>
                <a:latin typeface="Helvetica Neue Light"/>
              </a:rPr>
              <a:t>…</a:t>
            </a:r>
            <a:r>
              <a:rPr lang="en-US" altLang="en-US" sz="2400" dirty="0">
                <a:latin typeface="Helvetica Neue Light"/>
              </a:rPr>
              <a:t>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× 2</a:t>
            </a:r>
            <a:r>
              <a:rPr lang="en-US" altLang="en-US" sz="2400" baseline="30000" dirty="0">
                <a:latin typeface="Helvetica Neue Light"/>
              </a:rPr>
              <a:t>(</a:t>
            </a:r>
            <a:r>
              <a:rPr lang="en-US" altLang="en-US" sz="2400" baseline="30000" dirty="0">
                <a:solidFill>
                  <a:srgbClr val="002060"/>
                </a:solidFill>
                <a:latin typeface="Helvetica Neue Light"/>
              </a:rPr>
              <a:t>E-Bias</a:t>
            </a:r>
            <a:r>
              <a:rPr lang="en-US" altLang="en-US" sz="2400" baseline="30000" dirty="0">
                <a:latin typeface="Helvetica Neue Light"/>
              </a:rPr>
              <a:t>)</a:t>
            </a:r>
            <a:endParaRPr lang="en-US" altLang="en-US" sz="2400" dirty="0">
              <a:latin typeface="Helvetica Neue Light"/>
            </a:endParaRPr>
          </a:p>
          <a:p>
            <a:pPr marL="349250" indent="-349250">
              <a:buNone/>
              <a:tabLst>
                <a:tab pos="571500" algn="l"/>
              </a:tabLst>
            </a:pPr>
            <a:r>
              <a:rPr lang="en-US" altLang="en-US" sz="2400" dirty="0">
                <a:latin typeface="Helvetica Neue Light"/>
              </a:rPr>
              <a:t>		</a:t>
            </a:r>
            <a:r>
              <a:rPr lang="en-US" altLang="en-US" sz="2400" b="1" dirty="0">
                <a:latin typeface="Helvetica Neue Light"/>
                <a:sym typeface="Symbol"/>
              </a:rPr>
              <a:t></a:t>
            </a:r>
            <a:r>
              <a:rPr lang="en-US" altLang="en-US" sz="2400" dirty="0">
                <a:latin typeface="Helvetica Neue Light"/>
                <a:sym typeface="Symbol"/>
              </a:rPr>
              <a:t> </a:t>
            </a:r>
            <a:r>
              <a:rPr lang="en-US" altLang="en-US" sz="2400" dirty="0">
                <a:latin typeface="Helvetica Neue Light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1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-1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-2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dirty="0">
                <a:solidFill>
                  <a:srgbClr val="002060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2060"/>
                </a:solidFill>
                <a:latin typeface="Helvetica Neue Light"/>
              </a:rPr>
              <a:t>3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-3</a:t>
            </a:r>
            <a:r>
              <a:rPr lang="en-US" altLang="en-US" sz="2400" dirty="0">
                <a:latin typeface="Helvetica Neue Light"/>
              </a:rPr>
              <a:t> + </a:t>
            </a:r>
            <a:r>
              <a:rPr lang="en-US" altLang="en-US" sz="2400" dirty="0">
                <a:solidFill>
                  <a:srgbClr val="000099"/>
                </a:solidFill>
                <a:latin typeface="Helvetica Neue Light"/>
              </a:rPr>
              <a:t>f</a:t>
            </a:r>
            <a:r>
              <a:rPr lang="en-US" altLang="en-US" sz="2400" baseline="-25000" dirty="0">
                <a:solidFill>
                  <a:srgbClr val="000099"/>
                </a:solidFill>
                <a:latin typeface="Helvetica Neue Light"/>
              </a:rPr>
              <a:t>4</a:t>
            </a:r>
            <a:r>
              <a:rPr lang="en-US" altLang="en-US" sz="2400" dirty="0">
                <a:latin typeface="Helvetica Neue Light"/>
              </a:rPr>
              <a:t>×2</a:t>
            </a:r>
            <a:r>
              <a:rPr lang="en-US" altLang="en-US" sz="2400" baseline="30000" dirty="0">
                <a:latin typeface="Helvetica Neue Light"/>
              </a:rPr>
              <a:t>-4</a:t>
            </a:r>
            <a:r>
              <a:rPr lang="en-US" altLang="en-US" sz="2400" dirty="0">
                <a:latin typeface="Helvetica Neue Light"/>
              </a:rPr>
              <a:t> …)</a:t>
            </a:r>
            <a:r>
              <a:rPr lang="en-US" altLang="en-US" sz="2400" baseline="-25000" dirty="0">
                <a:latin typeface="Helvetica Neue Light"/>
              </a:rPr>
              <a:t>2</a:t>
            </a:r>
            <a:r>
              <a:rPr lang="en-US" altLang="en-US" sz="2400" dirty="0">
                <a:latin typeface="Helvetica Neue Light"/>
              </a:rPr>
              <a:t> × 2</a:t>
            </a:r>
            <a:r>
              <a:rPr lang="en-US" altLang="en-US" sz="2400" baseline="30000" dirty="0">
                <a:latin typeface="Helvetica Neue Light"/>
              </a:rPr>
              <a:t>(</a:t>
            </a:r>
            <a:r>
              <a:rPr lang="en-US" altLang="en-US" sz="2400" baseline="30000" dirty="0">
                <a:solidFill>
                  <a:srgbClr val="002060"/>
                </a:solidFill>
                <a:latin typeface="Helvetica Neue Light"/>
              </a:rPr>
              <a:t>E-Bias</a:t>
            </a:r>
            <a:r>
              <a:rPr lang="en-US" altLang="en-US" sz="2400" baseline="30000" dirty="0">
                <a:latin typeface="Helvetica Neue Light"/>
              </a:rPr>
              <a:t>)</a:t>
            </a:r>
            <a:r>
              <a:rPr lang="en-US" altLang="en-US" sz="2400" dirty="0">
                <a:latin typeface="Helvetica Neue Light"/>
              </a:rPr>
              <a:t> </a:t>
            </a:r>
          </a:p>
          <a:p>
            <a:pPr marL="349250" indent="-349250">
              <a:spcBef>
                <a:spcPts val="600"/>
              </a:spcBef>
              <a:buNone/>
              <a:tabLst>
                <a:tab pos="571500" algn="l"/>
                <a:tab pos="3052763" algn="l"/>
              </a:tabLst>
            </a:pPr>
            <a:r>
              <a:rPr lang="en-US" altLang="en-US" sz="2400" dirty="0">
                <a:latin typeface="Helvetica Neue Light"/>
              </a:rPr>
              <a:t>	</a:t>
            </a:r>
            <a:r>
              <a:rPr lang="en-US" altLang="en-US" sz="2000" dirty="0" smtClean="0">
                <a:solidFill>
                  <a:srgbClr val="00B050"/>
                </a:solidFill>
                <a:latin typeface="Helvetica Neue Light"/>
              </a:rPr>
              <a:t>S </a:t>
            </a:r>
            <a:r>
              <a:rPr lang="en-US" altLang="en-US" sz="2000" dirty="0">
                <a:solidFill>
                  <a:srgbClr val="00B050"/>
                </a:solidFill>
                <a:latin typeface="Helvetica Neue Light"/>
              </a:rPr>
              <a:t>= 0 </a:t>
            </a:r>
            <a:r>
              <a:rPr lang="en-US" altLang="en-US" sz="2000" dirty="0">
                <a:latin typeface="Helvetica Neue Light"/>
              </a:rPr>
              <a:t>is positive,	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S = 1 </a:t>
            </a:r>
            <a:r>
              <a:rPr lang="en-US" altLang="en-US" sz="2000" dirty="0">
                <a:latin typeface="Helvetica Neue Light"/>
              </a:rPr>
              <a:t>is negative</a:t>
            </a:r>
          </a:p>
          <a:p>
            <a:pPr>
              <a:spcBef>
                <a:spcPct val="35000"/>
              </a:spcBef>
            </a:pPr>
            <a:endParaRPr lang="en-US" altLang="en-US" sz="2400" dirty="0">
              <a:latin typeface="Helvetica Neue Light"/>
            </a:endParaRPr>
          </a:p>
          <a:p>
            <a:pPr>
              <a:spcBef>
                <a:spcPct val="35000"/>
              </a:spcBef>
            </a:pPr>
            <a:endParaRPr lang="en-US" altLang="en-US" sz="2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BE0A0A3F-A7D1-D92F-1F74-7CDC9C21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569" y="4847457"/>
            <a:ext cx="8808492" cy="15440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42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22262" y="514656"/>
            <a:ext cx="8745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Exponent </a:t>
            </a:r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98578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6120" y="1369970"/>
            <a:ext cx="11161987" cy="5702366"/>
          </a:xfrm>
        </p:spPr>
        <p:txBody>
          <a:bodyPr>
            <a:normAutofit/>
          </a:bodyPr>
          <a:lstStyle/>
          <a:p>
            <a:pPr>
              <a:spcBef>
                <a:spcPct val="35000"/>
              </a:spcBef>
            </a:pPr>
            <a:r>
              <a:rPr lang="en-US" altLang="en-US" sz="2400" dirty="0">
                <a:solidFill>
                  <a:srgbClr val="00B050"/>
                </a:solidFill>
                <a:latin typeface="Helvetica Neue Light"/>
              </a:rPr>
              <a:t>Single precision</a:t>
            </a:r>
          </a:p>
          <a:p>
            <a:pPr lvl="1">
              <a:spcBef>
                <a:spcPct val="35000"/>
              </a:spcBef>
            </a:pPr>
            <a:r>
              <a:rPr lang="en-US" altLang="en-US" sz="2000" dirty="0">
                <a:latin typeface="Helvetica Neue Light"/>
              </a:rPr>
              <a:t>The exponent field is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8 bits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000" dirty="0">
                <a:solidFill>
                  <a:srgbClr val="C00000"/>
                </a:solidFill>
                <a:latin typeface="Helvetica Neue Light"/>
              </a:rPr>
              <a:t>E = 0 </a:t>
            </a:r>
            <a:r>
              <a:rPr lang="en-US" altLang="en-US" sz="2000" dirty="0">
                <a:latin typeface="Helvetica Neue Light"/>
              </a:rPr>
              <a:t>and </a:t>
            </a:r>
            <a:r>
              <a:rPr lang="en-US" altLang="en-US" sz="2000" dirty="0">
                <a:solidFill>
                  <a:srgbClr val="C00000"/>
                </a:solidFill>
                <a:latin typeface="Helvetica Neue Light"/>
              </a:rPr>
              <a:t>E = 255 </a:t>
            </a:r>
            <a:r>
              <a:rPr lang="en-US" altLang="en-US" sz="2000" dirty="0">
                <a:latin typeface="Helvetica Neue Light"/>
              </a:rPr>
              <a:t>are </a:t>
            </a:r>
            <a:r>
              <a:rPr lang="en-US" altLang="en-US" sz="2000" dirty="0">
                <a:solidFill>
                  <a:srgbClr val="C00000"/>
                </a:solidFill>
                <a:latin typeface="Helvetica Neue Light"/>
              </a:rPr>
              <a:t>reserved</a:t>
            </a:r>
            <a:r>
              <a:rPr lang="en-US" altLang="en-US" sz="2000" dirty="0">
                <a:latin typeface="Helvetica Neue Light"/>
              </a:rPr>
              <a:t> for special use 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000" dirty="0">
                <a:latin typeface="Helvetica Neue Light"/>
              </a:rPr>
              <a:t>E = 1 to 254 are used for normalized floating point numbers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000" dirty="0">
                <a:solidFill>
                  <a:srgbClr val="088E51"/>
                </a:solidFill>
                <a:latin typeface="Helvetica Neue Light"/>
              </a:rPr>
              <a:t>Bias = 127 </a:t>
            </a:r>
            <a:r>
              <a:rPr lang="en-US" altLang="en-US" sz="2000" dirty="0">
                <a:latin typeface="Helvetica Neue Light"/>
              </a:rPr>
              <a:t>(half of 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254</a:t>
            </a:r>
            <a:r>
              <a:rPr lang="en-US" altLang="en-US" sz="2000" dirty="0">
                <a:latin typeface="Helvetica Neue Light"/>
              </a:rPr>
              <a:t>)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000" dirty="0">
                <a:latin typeface="Helvetica Neue Light"/>
              </a:rPr>
              <a:t>Exponent value = 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E – 127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	</a:t>
            </a:r>
            <a:r>
              <a:rPr lang="en-US" altLang="en-US" sz="2000" dirty="0" smtClean="0">
                <a:solidFill>
                  <a:srgbClr val="000099"/>
                </a:solidFill>
                <a:latin typeface="Helvetica Neue Light"/>
              </a:rPr>
              <a:t>   </a:t>
            </a:r>
            <a:r>
              <a:rPr lang="en-US" altLang="en-US" sz="2000" dirty="0" smtClean="0">
                <a:latin typeface="Helvetica Neue Light"/>
              </a:rPr>
              <a:t>Range</a:t>
            </a:r>
            <a:r>
              <a:rPr lang="en-US" altLang="en-US" sz="2000" dirty="0">
                <a:latin typeface="Helvetica Neue Light"/>
              </a:rPr>
              <a:t>: </a:t>
            </a:r>
            <a:r>
              <a:rPr lang="en-US" altLang="en-US" sz="2000" b="1" dirty="0">
                <a:solidFill>
                  <a:srgbClr val="000099"/>
                </a:solidFill>
                <a:latin typeface="Helvetica Neue Light"/>
              </a:rPr>
              <a:t>-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126 to +127 </a:t>
            </a:r>
          </a:p>
          <a:p>
            <a:pPr>
              <a:spcBef>
                <a:spcPct val="35000"/>
              </a:spcBef>
            </a:pPr>
            <a:endParaRPr lang="en-US" altLang="en-US" sz="1000" dirty="0">
              <a:solidFill>
                <a:srgbClr val="0070C0"/>
              </a:solidFill>
              <a:latin typeface="Helvetica Neue Light"/>
            </a:endParaRPr>
          </a:p>
          <a:p>
            <a:pPr>
              <a:spcBef>
                <a:spcPct val="35000"/>
              </a:spcBef>
            </a:pPr>
            <a:r>
              <a:rPr lang="en-US" altLang="en-US" sz="2400" dirty="0">
                <a:solidFill>
                  <a:srgbClr val="00B050"/>
                </a:solidFill>
                <a:latin typeface="Helvetica Neue Light"/>
              </a:rPr>
              <a:t>Double precision</a:t>
            </a:r>
          </a:p>
          <a:p>
            <a:pPr lvl="1">
              <a:spcBef>
                <a:spcPct val="35000"/>
              </a:spcBef>
            </a:pPr>
            <a:r>
              <a:rPr lang="en-US" altLang="en-US" sz="2000" dirty="0">
                <a:latin typeface="Helvetica Neue Light"/>
              </a:rPr>
              <a:t>The exponent field is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11 bits</a:t>
            </a:r>
          </a:p>
          <a:p>
            <a:pPr marL="739775" lvl="1" indent="-276225">
              <a:tabLst>
                <a:tab pos="571500" algn="l"/>
              </a:tabLst>
            </a:pPr>
            <a:r>
              <a:rPr lang="en-US" altLang="en-US" sz="2000" dirty="0">
                <a:solidFill>
                  <a:srgbClr val="C00000"/>
                </a:solidFill>
                <a:latin typeface="Helvetica Neue Light"/>
              </a:rPr>
              <a:t>E = 0</a:t>
            </a:r>
            <a:r>
              <a:rPr lang="en-US" altLang="en-US" sz="2000" dirty="0">
                <a:latin typeface="Helvetica Neue Light"/>
              </a:rPr>
              <a:t> and </a:t>
            </a:r>
            <a:r>
              <a:rPr lang="en-US" altLang="en-US" sz="2000" dirty="0">
                <a:solidFill>
                  <a:srgbClr val="C00000"/>
                </a:solidFill>
                <a:latin typeface="Helvetica Neue Light"/>
              </a:rPr>
              <a:t>E = 2047 </a:t>
            </a:r>
            <a:r>
              <a:rPr lang="en-US" altLang="en-US" sz="2000" dirty="0">
                <a:latin typeface="Helvetica Neue Light"/>
              </a:rPr>
              <a:t>are </a:t>
            </a:r>
            <a:r>
              <a:rPr lang="en-US" altLang="en-US" sz="2000" dirty="0">
                <a:solidFill>
                  <a:srgbClr val="C00000"/>
                </a:solidFill>
                <a:latin typeface="Helvetica Neue Light"/>
              </a:rPr>
              <a:t>reserved</a:t>
            </a:r>
            <a:r>
              <a:rPr lang="en-US" altLang="en-US" sz="2000" dirty="0">
                <a:latin typeface="Helvetica Neue Light"/>
              </a:rPr>
              <a:t> for special use</a:t>
            </a:r>
          </a:p>
          <a:p>
            <a:pPr marL="739775" lvl="1" indent="-276225">
              <a:tabLst>
                <a:tab pos="571500" algn="l"/>
              </a:tabLst>
            </a:pPr>
            <a:r>
              <a:rPr lang="en-US" altLang="en-US" sz="2000" dirty="0">
                <a:latin typeface="Helvetica Neue Light"/>
              </a:rPr>
              <a:t>E = 1 to 2046 are used for normalized floating point numbers</a:t>
            </a:r>
          </a:p>
          <a:p>
            <a:pPr marL="739775" lvl="1" indent="-276225">
              <a:tabLst>
                <a:tab pos="571500" algn="l"/>
              </a:tabLst>
            </a:pP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Bias = 1023 </a:t>
            </a:r>
            <a:r>
              <a:rPr lang="en-US" altLang="en-US" sz="2000" dirty="0">
                <a:latin typeface="Helvetica Neue Light"/>
              </a:rPr>
              <a:t>(half of 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2046</a:t>
            </a:r>
            <a:r>
              <a:rPr lang="en-US" altLang="en-US" sz="2000" dirty="0">
                <a:latin typeface="Helvetica Neue Light"/>
              </a:rPr>
              <a:t>)</a:t>
            </a:r>
          </a:p>
          <a:p>
            <a:pPr marL="739775" lvl="1" indent="-276225">
              <a:tabLst>
                <a:tab pos="571500" algn="l"/>
              </a:tabLst>
            </a:pPr>
            <a:r>
              <a:rPr lang="en-US" altLang="en-US" sz="2000" dirty="0">
                <a:latin typeface="Helvetica Neue Light"/>
              </a:rPr>
              <a:t>Exponent value = 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E – 1023	</a:t>
            </a:r>
            <a:r>
              <a:rPr lang="en-US" altLang="en-US" sz="2000" dirty="0">
                <a:latin typeface="Helvetica Neue Light"/>
              </a:rPr>
              <a:t>Range: </a:t>
            </a:r>
            <a:r>
              <a:rPr lang="en-US" altLang="en-US" sz="2000" dirty="0">
                <a:solidFill>
                  <a:srgbClr val="0070C0"/>
                </a:solidFill>
                <a:latin typeface="Helvetica Neue Light"/>
              </a:rPr>
              <a:t>-1022 to +1023</a:t>
            </a:r>
          </a:p>
          <a:p>
            <a:pPr marL="349250" indent="-349250">
              <a:tabLst>
                <a:tab pos="571500" algn="l"/>
              </a:tabLst>
            </a:pPr>
            <a:endParaRPr lang="en-US" altLang="en-US" sz="2400" dirty="0"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43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12125" y="506576"/>
            <a:ext cx="3929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Biased </a:t>
            </a:r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Exponent</a:t>
            </a:r>
            <a:endParaRPr lang="en-US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026" y="1098030"/>
            <a:ext cx="5992887" cy="49381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6358596" y="970344"/>
            <a:ext cx="1224586" cy="6620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16" y="1349263"/>
            <a:ext cx="10908342" cy="567010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400" dirty="0">
                <a:latin typeface="Helvetica Neue Light"/>
              </a:rPr>
              <a:t>What is the decimal value of this </a:t>
            </a:r>
            <a:r>
              <a:rPr lang="en-US" altLang="en-US" sz="2400" dirty="0">
                <a:solidFill>
                  <a:srgbClr val="FF0000"/>
                </a:solidFill>
                <a:latin typeface="Helvetica Neue Light"/>
              </a:rPr>
              <a:t>Single Precision</a:t>
            </a:r>
            <a:r>
              <a:rPr lang="en-US" altLang="en-US" sz="2400" dirty="0">
                <a:latin typeface="Helvetica Neue Light"/>
              </a:rPr>
              <a:t> float?</a:t>
            </a:r>
          </a:p>
          <a:p>
            <a:pPr eaLnBrk="1" hangingPunct="1"/>
            <a:endParaRPr lang="en-US" altLang="en-US" sz="2200" dirty="0">
              <a:latin typeface="Helvetica Neue Light"/>
            </a:endParaRPr>
          </a:p>
          <a:p>
            <a:pPr eaLnBrk="1" hangingPunct="1"/>
            <a:endParaRPr lang="en-US" altLang="en-US" sz="2200" dirty="0">
              <a:solidFill>
                <a:srgbClr val="FF0000"/>
              </a:solidFill>
              <a:latin typeface="Helvetica Neue Light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Solution: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Sign</a:t>
            </a:r>
            <a:r>
              <a:rPr lang="en-US" altLang="en-US" sz="2000" dirty="0">
                <a:latin typeface="Helvetica Neue Light"/>
              </a:rPr>
              <a:t> = 1 is negative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E</a:t>
            </a:r>
            <a:r>
              <a:rPr lang="en-US" altLang="en-US" sz="2000" dirty="0">
                <a:latin typeface="Helvetica Neue Light"/>
              </a:rPr>
              <a:t> = (01111100)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= 124,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E – bias</a:t>
            </a:r>
            <a:r>
              <a:rPr lang="en-US" altLang="en-US" sz="2000" dirty="0">
                <a:latin typeface="Helvetica Neue Light"/>
              </a:rPr>
              <a:t> = 124 – 127 = –3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000" dirty="0" err="1">
                <a:solidFill>
                  <a:srgbClr val="000099"/>
                </a:solidFill>
                <a:latin typeface="Helvetica Neue Light"/>
              </a:rPr>
              <a:t>Significand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 </a:t>
            </a:r>
            <a:r>
              <a:rPr lang="en-US" altLang="en-US" sz="2000" dirty="0">
                <a:latin typeface="Helvetica Neue Light"/>
              </a:rPr>
              <a:t>= 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0100 … 0)</a:t>
            </a:r>
            <a:r>
              <a:rPr lang="en-US" altLang="en-US" sz="2000" baseline="-25000" dirty="0">
                <a:latin typeface="Helvetica Neue Light"/>
              </a:rPr>
              <a:t>2 </a:t>
            </a:r>
            <a:r>
              <a:rPr lang="en-US" altLang="en-US" sz="2000" dirty="0">
                <a:latin typeface="Helvetica Neue Light"/>
              </a:rPr>
              <a:t>= 1 + 2</a:t>
            </a:r>
            <a:r>
              <a:rPr lang="en-US" altLang="en-US" sz="2000" baseline="30000" dirty="0">
                <a:latin typeface="Helvetica Neue Light"/>
              </a:rPr>
              <a:t>-2</a:t>
            </a:r>
            <a:r>
              <a:rPr lang="en-US" altLang="en-US" sz="2000" dirty="0">
                <a:latin typeface="Helvetica Neue Light"/>
              </a:rPr>
              <a:t> = 1</a:t>
            </a:r>
            <a:r>
              <a:rPr lang="en-US" altLang="en-US" sz="2000" b="1" dirty="0"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25 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 is implicit</a:t>
            </a:r>
            <a:r>
              <a:rPr lang="en-US" altLang="en-US" sz="2000" dirty="0">
                <a:latin typeface="Helvetica Neue Light"/>
              </a:rPr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Value in decimal </a:t>
            </a:r>
            <a:r>
              <a:rPr lang="en-US" altLang="en-US" sz="2000" dirty="0">
                <a:latin typeface="Helvetica Neue Light"/>
              </a:rPr>
              <a:t>= –1.25 × 2</a:t>
            </a:r>
            <a:r>
              <a:rPr lang="en-US" altLang="en-US" sz="2000" baseline="30000" dirty="0">
                <a:latin typeface="Helvetica Neue Light"/>
              </a:rPr>
              <a:t>–3</a:t>
            </a:r>
            <a:r>
              <a:rPr lang="en-US" altLang="en-US" sz="2000" dirty="0">
                <a:latin typeface="Helvetica Neue Light"/>
              </a:rPr>
              <a:t> =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–0</a:t>
            </a:r>
            <a:r>
              <a:rPr lang="en-US" altLang="en-US" sz="2000" b="1" dirty="0">
                <a:solidFill>
                  <a:srgbClr val="000099"/>
                </a:solidFill>
                <a:latin typeface="Helvetica Neue Light"/>
              </a:rPr>
              <a:t>.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15625</a:t>
            </a:r>
            <a:endParaRPr lang="en-US" altLang="en-US" sz="2000" baseline="30000" dirty="0">
              <a:solidFill>
                <a:srgbClr val="000099"/>
              </a:solidFill>
              <a:latin typeface="Helvetica Neue Light"/>
            </a:endParaRPr>
          </a:p>
          <a:p>
            <a:pPr eaLnBrk="1" hangingPunct="1">
              <a:spcBef>
                <a:spcPts val="2400"/>
              </a:spcBef>
            </a:pPr>
            <a:r>
              <a:rPr lang="en-US" altLang="en-US" sz="2400" dirty="0">
                <a:latin typeface="Helvetica Neue Light"/>
              </a:rPr>
              <a:t>What is the decimal value of?</a:t>
            </a:r>
          </a:p>
          <a:p>
            <a:pPr eaLnBrk="1" hangingPunct="1"/>
            <a:endParaRPr lang="en-US" altLang="en-US" sz="2200" dirty="0">
              <a:latin typeface="Helvetica Neue Light"/>
            </a:endParaRPr>
          </a:p>
          <a:p>
            <a:pPr eaLnBrk="1" hangingPunct="1"/>
            <a:endParaRPr lang="en-US" altLang="en-US" sz="2200" dirty="0">
              <a:solidFill>
                <a:srgbClr val="FF0000"/>
              </a:solidFill>
              <a:latin typeface="Helvetica Neue Light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Solution:</a:t>
            </a:r>
          </a:p>
          <a:p>
            <a:pPr lvl="1" eaLnBrk="1" hangingPunct="1"/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Value in decimal</a:t>
            </a:r>
            <a:r>
              <a:rPr lang="en-US" altLang="en-US" sz="2000" dirty="0">
                <a:latin typeface="Helvetica Neue Light"/>
              </a:rPr>
              <a:t> = +(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01001100 … 0)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× 2</a:t>
            </a:r>
            <a:r>
              <a:rPr lang="en-US" altLang="en-US" sz="2000" baseline="30000" dirty="0">
                <a:latin typeface="Helvetica Neue Light"/>
              </a:rPr>
              <a:t>130–127</a:t>
            </a:r>
            <a:r>
              <a:rPr lang="en-US" altLang="en-US" sz="2000" dirty="0">
                <a:latin typeface="Helvetica Neue Light"/>
              </a:rPr>
              <a:t> =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dirty="0">
                <a:latin typeface="Helvetica Neue Light"/>
              </a:rPr>
              <a:t>	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01001100 … 0)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× 2</a:t>
            </a:r>
            <a:r>
              <a:rPr lang="en-US" altLang="en-US" sz="2000" baseline="30000" dirty="0">
                <a:latin typeface="Helvetica Neue Light"/>
              </a:rPr>
              <a:t>3</a:t>
            </a:r>
            <a:r>
              <a:rPr lang="en-US" altLang="en-US" sz="2000" dirty="0">
                <a:latin typeface="Helvetica Neue Light"/>
              </a:rPr>
              <a:t> = 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dirty="0">
                <a:latin typeface="Helvetica Neue Light"/>
              </a:rPr>
              <a:t>010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01100 … 0)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= 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10</a:t>
            </a:r>
            <a:r>
              <a:rPr lang="en-US" altLang="en-US" sz="2000" b="1" dirty="0">
                <a:solidFill>
                  <a:srgbClr val="000099"/>
                </a:solidFill>
                <a:latin typeface="Helvetica Neue Light"/>
              </a:rPr>
              <a:t>.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375</a:t>
            </a: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3524269" y="1932505"/>
            <a:ext cx="5852451" cy="411163"/>
            <a:chOff x="788" y="1123"/>
            <a:chExt cx="3686" cy="259"/>
          </a:xfrm>
        </p:grpSpPr>
        <p:sp>
          <p:nvSpPr>
            <p:cNvPr id="13354" name="Text Box 5"/>
            <p:cNvSpPr txBox="1">
              <a:spLocks noChangeArrowheads="1"/>
            </p:cNvSpPr>
            <p:nvPr/>
          </p:nvSpPr>
          <p:spPr bwMode="auto">
            <a:xfrm>
              <a:off x="788" y="1123"/>
              <a:ext cx="115" cy="259"/>
            </a:xfrm>
            <a:prstGeom prst="rect">
              <a:avLst/>
            </a:prstGeom>
            <a:solidFill>
              <a:srgbClr val="1AA3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55" name="Text Box 6"/>
            <p:cNvSpPr txBox="1">
              <a:spLocks noChangeArrowheads="1"/>
            </p:cNvSpPr>
            <p:nvPr/>
          </p:nvSpPr>
          <p:spPr bwMode="auto">
            <a:xfrm>
              <a:off x="903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56" name="Text Box 7"/>
            <p:cNvSpPr txBox="1">
              <a:spLocks noChangeArrowheads="1"/>
            </p:cNvSpPr>
            <p:nvPr/>
          </p:nvSpPr>
          <p:spPr bwMode="auto">
            <a:xfrm>
              <a:off x="1018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57" name="Text Box 8"/>
            <p:cNvSpPr txBox="1">
              <a:spLocks noChangeArrowheads="1"/>
            </p:cNvSpPr>
            <p:nvPr/>
          </p:nvSpPr>
          <p:spPr bwMode="auto">
            <a:xfrm>
              <a:off x="1133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58" name="Text Box 9"/>
            <p:cNvSpPr txBox="1">
              <a:spLocks noChangeArrowheads="1"/>
            </p:cNvSpPr>
            <p:nvPr/>
          </p:nvSpPr>
          <p:spPr bwMode="auto">
            <a:xfrm>
              <a:off x="1248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59" name="Text Box 10"/>
            <p:cNvSpPr txBox="1">
              <a:spLocks noChangeArrowheads="1"/>
            </p:cNvSpPr>
            <p:nvPr/>
          </p:nvSpPr>
          <p:spPr bwMode="auto">
            <a:xfrm>
              <a:off x="1364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60" name="Text Box 11"/>
            <p:cNvSpPr txBox="1">
              <a:spLocks noChangeArrowheads="1"/>
            </p:cNvSpPr>
            <p:nvPr/>
          </p:nvSpPr>
          <p:spPr bwMode="auto">
            <a:xfrm>
              <a:off x="1479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61" name="Text Box 12"/>
            <p:cNvSpPr txBox="1">
              <a:spLocks noChangeArrowheads="1"/>
            </p:cNvSpPr>
            <p:nvPr/>
          </p:nvSpPr>
          <p:spPr bwMode="auto">
            <a:xfrm>
              <a:off x="1594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2" name="Text Box 13"/>
            <p:cNvSpPr txBox="1">
              <a:spLocks noChangeArrowheads="1"/>
            </p:cNvSpPr>
            <p:nvPr/>
          </p:nvSpPr>
          <p:spPr bwMode="auto">
            <a:xfrm>
              <a:off x="1709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3" name="Text Box 14"/>
            <p:cNvSpPr txBox="1">
              <a:spLocks noChangeArrowheads="1"/>
            </p:cNvSpPr>
            <p:nvPr/>
          </p:nvSpPr>
          <p:spPr bwMode="auto">
            <a:xfrm>
              <a:off x="1824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4" name="Text Box 15"/>
            <p:cNvSpPr txBox="1">
              <a:spLocks noChangeArrowheads="1"/>
            </p:cNvSpPr>
            <p:nvPr/>
          </p:nvSpPr>
          <p:spPr bwMode="auto">
            <a:xfrm>
              <a:off x="1939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65" name="Text Box 16"/>
            <p:cNvSpPr txBox="1">
              <a:spLocks noChangeArrowheads="1"/>
            </p:cNvSpPr>
            <p:nvPr/>
          </p:nvSpPr>
          <p:spPr bwMode="auto">
            <a:xfrm>
              <a:off x="2055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6" name="Text Box 17"/>
            <p:cNvSpPr txBox="1">
              <a:spLocks noChangeArrowheads="1"/>
            </p:cNvSpPr>
            <p:nvPr/>
          </p:nvSpPr>
          <p:spPr bwMode="auto">
            <a:xfrm>
              <a:off x="2170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7" name="Text Box 18"/>
            <p:cNvSpPr txBox="1">
              <a:spLocks noChangeArrowheads="1"/>
            </p:cNvSpPr>
            <p:nvPr/>
          </p:nvSpPr>
          <p:spPr bwMode="auto">
            <a:xfrm>
              <a:off x="2285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8" name="Text Box 19"/>
            <p:cNvSpPr txBox="1">
              <a:spLocks noChangeArrowheads="1"/>
            </p:cNvSpPr>
            <p:nvPr/>
          </p:nvSpPr>
          <p:spPr bwMode="auto">
            <a:xfrm>
              <a:off x="2400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69" name="Text Box 20"/>
            <p:cNvSpPr txBox="1">
              <a:spLocks noChangeArrowheads="1"/>
            </p:cNvSpPr>
            <p:nvPr/>
          </p:nvSpPr>
          <p:spPr bwMode="auto">
            <a:xfrm>
              <a:off x="2515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0" name="Text Box 21"/>
            <p:cNvSpPr txBox="1">
              <a:spLocks noChangeArrowheads="1"/>
            </p:cNvSpPr>
            <p:nvPr/>
          </p:nvSpPr>
          <p:spPr bwMode="auto">
            <a:xfrm>
              <a:off x="2631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1" name="Text Box 22"/>
            <p:cNvSpPr txBox="1">
              <a:spLocks noChangeArrowheads="1"/>
            </p:cNvSpPr>
            <p:nvPr/>
          </p:nvSpPr>
          <p:spPr bwMode="auto">
            <a:xfrm>
              <a:off x="2746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2" name="Text Box 23"/>
            <p:cNvSpPr txBox="1">
              <a:spLocks noChangeArrowheads="1"/>
            </p:cNvSpPr>
            <p:nvPr/>
          </p:nvSpPr>
          <p:spPr bwMode="auto">
            <a:xfrm>
              <a:off x="2861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3" name="Text Box 24"/>
            <p:cNvSpPr txBox="1">
              <a:spLocks noChangeArrowheads="1"/>
            </p:cNvSpPr>
            <p:nvPr/>
          </p:nvSpPr>
          <p:spPr bwMode="auto">
            <a:xfrm>
              <a:off x="2976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4" name="Text Box 25"/>
            <p:cNvSpPr txBox="1">
              <a:spLocks noChangeArrowheads="1"/>
            </p:cNvSpPr>
            <p:nvPr/>
          </p:nvSpPr>
          <p:spPr bwMode="auto">
            <a:xfrm>
              <a:off x="3091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5" name="Text Box 26"/>
            <p:cNvSpPr txBox="1">
              <a:spLocks noChangeArrowheads="1"/>
            </p:cNvSpPr>
            <p:nvPr/>
          </p:nvSpPr>
          <p:spPr bwMode="auto">
            <a:xfrm>
              <a:off x="3207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6" name="Text Box 27"/>
            <p:cNvSpPr txBox="1">
              <a:spLocks noChangeArrowheads="1"/>
            </p:cNvSpPr>
            <p:nvPr/>
          </p:nvSpPr>
          <p:spPr bwMode="auto">
            <a:xfrm>
              <a:off x="3322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7" name="Text Box 28"/>
            <p:cNvSpPr txBox="1">
              <a:spLocks noChangeArrowheads="1"/>
            </p:cNvSpPr>
            <p:nvPr/>
          </p:nvSpPr>
          <p:spPr bwMode="auto">
            <a:xfrm>
              <a:off x="3437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8" name="Text Box 29"/>
            <p:cNvSpPr txBox="1">
              <a:spLocks noChangeArrowheads="1"/>
            </p:cNvSpPr>
            <p:nvPr/>
          </p:nvSpPr>
          <p:spPr bwMode="auto">
            <a:xfrm>
              <a:off x="3552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79" name="Text Box 30"/>
            <p:cNvSpPr txBox="1">
              <a:spLocks noChangeArrowheads="1"/>
            </p:cNvSpPr>
            <p:nvPr/>
          </p:nvSpPr>
          <p:spPr bwMode="auto">
            <a:xfrm>
              <a:off x="3667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80" name="Text Box 31"/>
            <p:cNvSpPr txBox="1">
              <a:spLocks noChangeArrowheads="1"/>
            </p:cNvSpPr>
            <p:nvPr/>
          </p:nvSpPr>
          <p:spPr bwMode="auto">
            <a:xfrm>
              <a:off x="3783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81" name="Text Box 32"/>
            <p:cNvSpPr txBox="1">
              <a:spLocks noChangeArrowheads="1"/>
            </p:cNvSpPr>
            <p:nvPr/>
          </p:nvSpPr>
          <p:spPr bwMode="auto">
            <a:xfrm>
              <a:off x="3898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82" name="Text Box 33"/>
            <p:cNvSpPr txBox="1">
              <a:spLocks noChangeArrowheads="1"/>
            </p:cNvSpPr>
            <p:nvPr/>
          </p:nvSpPr>
          <p:spPr bwMode="auto">
            <a:xfrm>
              <a:off x="4013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83" name="Text Box 34"/>
            <p:cNvSpPr txBox="1">
              <a:spLocks noChangeArrowheads="1"/>
            </p:cNvSpPr>
            <p:nvPr/>
          </p:nvSpPr>
          <p:spPr bwMode="auto">
            <a:xfrm>
              <a:off x="4128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84" name="Text Box 35"/>
            <p:cNvSpPr txBox="1">
              <a:spLocks noChangeArrowheads="1"/>
            </p:cNvSpPr>
            <p:nvPr/>
          </p:nvSpPr>
          <p:spPr bwMode="auto">
            <a:xfrm>
              <a:off x="4243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85" name="Text Box 36"/>
            <p:cNvSpPr txBox="1">
              <a:spLocks noChangeArrowheads="1"/>
            </p:cNvSpPr>
            <p:nvPr/>
          </p:nvSpPr>
          <p:spPr bwMode="auto">
            <a:xfrm>
              <a:off x="4359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725029" name="Group 37"/>
          <p:cNvGrpSpPr>
            <a:grpSpLocks/>
          </p:cNvGrpSpPr>
          <p:nvPr/>
        </p:nvGrpSpPr>
        <p:grpSpPr bwMode="auto">
          <a:xfrm>
            <a:off x="3524269" y="5062869"/>
            <a:ext cx="5852452" cy="411163"/>
            <a:chOff x="788" y="1123"/>
            <a:chExt cx="3686" cy="259"/>
          </a:xfrm>
        </p:grpSpPr>
        <p:sp>
          <p:nvSpPr>
            <p:cNvPr id="13322" name="Text Box 38"/>
            <p:cNvSpPr txBox="1">
              <a:spLocks noChangeArrowheads="1"/>
            </p:cNvSpPr>
            <p:nvPr/>
          </p:nvSpPr>
          <p:spPr bwMode="auto">
            <a:xfrm>
              <a:off x="788" y="1123"/>
              <a:ext cx="115" cy="259"/>
            </a:xfrm>
            <a:prstGeom prst="rect">
              <a:avLst/>
            </a:prstGeom>
            <a:solidFill>
              <a:srgbClr val="1AA3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23" name="Text Box 39"/>
            <p:cNvSpPr txBox="1">
              <a:spLocks noChangeArrowheads="1"/>
            </p:cNvSpPr>
            <p:nvPr/>
          </p:nvSpPr>
          <p:spPr bwMode="auto">
            <a:xfrm>
              <a:off x="903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24" name="Text Box 40"/>
            <p:cNvSpPr txBox="1">
              <a:spLocks noChangeArrowheads="1"/>
            </p:cNvSpPr>
            <p:nvPr/>
          </p:nvSpPr>
          <p:spPr bwMode="auto">
            <a:xfrm>
              <a:off x="1018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25" name="Text Box 41"/>
            <p:cNvSpPr txBox="1">
              <a:spLocks noChangeArrowheads="1"/>
            </p:cNvSpPr>
            <p:nvPr/>
          </p:nvSpPr>
          <p:spPr bwMode="auto">
            <a:xfrm>
              <a:off x="1133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26" name="Text Box 42"/>
            <p:cNvSpPr txBox="1">
              <a:spLocks noChangeArrowheads="1"/>
            </p:cNvSpPr>
            <p:nvPr/>
          </p:nvSpPr>
          <p:spPr bwMode="auto">
            <a:xfrm>
              <a:off x="1248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27" name="Text Box 43"/>
            <p:cNvSpPr txBox="1">
              <a:spLocks noChangeArrowheads="1"/>
            </p:cNvSpPr>
            <p:nvPr/>
          </p:nvSpPr>
          <p:spPr bwMode="auto">
            <a:xfrm>
              <a:off x="1364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28" name="Text Box 44"/>
            <p:cNvSpPr txBox="1">
              <a:spLocks noChangeArrowheads="1"/>
            </p:cNvSpPr>
            <p:nvPr/>
          </p:nvSpPr>
          <p:spPr bwMode="auto">
            <a:xfrm>
              <a:off x="1479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29" name="Text Box 45"/>
            <p:cNvSpPr txBox="1">
              <a:spLocks noChangeArrowheads="1"/>
            </p:cNvSpPr>
            <p:nvPr/>
          </p:nvSpPr>
          <p:spPr bwMode="auto">
            <a:xfrm>
              <a:off x="1594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30" name="Text Box 46"/>
            <p:cNvSpPr txBox="1">
              <a:spLocks noChangeArrowheads="1"/>
            </p:cNvSpPr>
            <p:nvPr/>
          </p:nvSpPr>
          <p:spPr bwMode="auto">
            <a:xfrm>
              <a:off x="1709" y="1123"/>
              <a:ext cx="115" cy="259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31" name="Text Box 47"/>
            <p:cNvSpPr txBox="1">
              <a:spLocks noChangeArrowheads="1"/>
            </p:cNvSpPr>
            <p:nvPr/>
          </p:nvSpPr>
          <p:spPr bwMode="auto">
            <a:xfrm>
              <a:off x="1824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32" name="Text Box 48"/>
            <p:cNvSpPr txBox="1">
              <a:spLocks noChangeArrowheads="1"/>
            </p:cNvSpPr>
            <p:nvPr/>
          </p:nvSpPr>
          <p:spPr bwMode="auto">
            <a:xfrm>
              <a:off x="1939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33" name="Text Box 49"/>
            <p:cNvSpPr txBox="1">
              <a:spLocks noChangeArrowheads="1"/>
            </p:cNvSpPr>
            <p:nvPr/>
          </p:nvSpPr>
          <p:spPr bwMode="auto">
            <a:xfrm>
              <a:off x="2055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34" name="Text Box 50"/>
            <p:cNvSpPr txBox="1">
              <a:spLocks noChangeArrowheads="1"/>
            </p:cNvSpPr>
            <p:nvPr/>
          </p:nvSpPr>
          <p:spPr bwMode="auto">
            <a:xfrm>
              <a:off x="2170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35" name="Text Box 51"/>
            <p:cNvSpPr txBox="1">
              <a:spLocks noChangeArrowheads="1"/>
            </p:cNvSpPr>
            <p:nvPr/>
          </p:nvSpPr>
          <p:spPr bwMode="auto">
            <a:xfrm>
              <a:off x="2285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36" name="Text Box 52"/>
            <p:cNvSpPr txBox="1">
              <a:spLocks noChangeArrowheads="1"/>
            </p:cNvSpPr>
            <p:nvPr/>
          </p:nvSpPr>
          <p:spPr bwMode="auto">
            <a:xfrm>
              <a:off x="2400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337" name="Text Box 53"/>
            <p:cNvSpPr txBox="1">
              <a:spLocks noChangeArrowheads="1"/>
            </p:cNvSpPr>
            <p:nvPr/>
          </p:nvSpPr>
          <p:spPr bwMode="auto">
            <a:xfrm>
              <a:off x="2515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38" name="Text Box 54"/>
            <p:cNvSpPr txBox="1">
              <a:spLocks noChangeArrowheads="1"/>
            </p:cNvSpPr>
            <p:nvPr/>
          </p:nvSpPr>
          <p:spPr bwMode="auto">
            <a:xfrm>
              <a:off x="2631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39" name="Text Box 55"/>
            <p:cNvSpPr txBox="1">
              <a:spLocks noChangeArrowheads="1"/>
            </p:cNvSpPr>
            <p:nvPr/>
          </p:nvSpPr>
          <p:spPr bwMode="auto">
            <a:xfrm>
              <a:off x="2746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0" name="Text Box 56"/>
            <p:cNvSpPr txBox="1">
              <a:spLocks noChangeArrowheads="1"/>
            </p:cNvSpPr>
            <p:nvPr/>
          </p:nvSpPr>
          <p:spPr bwMode="auto">
            <a:xfrm>
              <a:off x="2861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1" name="Text Box 57"/>
            <p:cNvSpPr txBox="1">
              <a:spLocks noChangeArrowheads="1"/>
            </p:cNvSpPr>
            <p:nvPr/>
          </p:nvSpPr>
          <p:spPr bwMode="auto">
            <a:xfrm>
              <a:off x="2976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2" name="Text Box 58"/>
            <p:cNvSpPr txBox="1">
              <a:spLocks noChangeArrowheads="1"/>
            </p:cNvSpPr>
            <p:nvPr/>
          </p:nvSpPr>
          <p:spPr bwMode="auto">
            <a:xfrm>
              <a:off x="3091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3" name="Text Box 59"/>
            <p:cNvSpPr txBox="1">
              <a:spLocks noChangeArrowheads="1"/>
            </p:cNvSpPr>
            <p:nvPr/>
          </p:nvSpPr>
          <p:spPr bwMode="auto">
            <a:xfrm>
              <a:off x="3207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4" name="Text Box 60"/>
            <p:cNvSpPr txBox="1">
              <a:spLocks noChangeArrowheads="1"/>
            </p:cNvSpPr>
            <p:nvPr/>
          </p:nvSpPr>
          <p:spPr bwMode="auto">
            <a:xfrm>
              <a:off x="3322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5" name="Text Box 61"/>
            <p:cNvSpPr txBox="1">
              <a:spLocks noChangeArrowheads="1"/>
            </p:cNvSpPr>
            <p:nvPr/>
          </p:nvSpPr>
          <p:spPr bwMode="auto">
            <a:xfrm>
              <a:off x="3437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6" name="Text Box 62"/>
            <p:cNvSpPr txBox="1">
              <a:spLocks noChangeArrowheads="1"/>
            </p:cNvSpPr>
            <p:nvPr/>
          </p:nvSpPr>
          <p:spPr bwMode="auto">
            <a:xfrm>
              <a:off x="3552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7" name="Text Box 63"/>
            <p:cNvSpPr txBox="1">
              <a:spLocks noChangeArrowheads="1"/>
            </p:cNvSpPr>
            <p:nvPr/>
          </p:nvSpPr>
          <p:spPr bwMode="auto">
            <a:xfrm>
              <a:off x="3667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8" name="Text Box 64"/>
            <p:cNvSpPr txBox="1">
              <a:spLocks noChangeArrowheads="1"/>
            </p:cNvSpPr>
            <p:nvPr/>
          </p:nvSpPr>
          <p:spPr bwMode="auto">
            <a:xfrm>
              <a:off x="3783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49" name="Text Box 65"/>
            <p:cNvSpPr txBox="1">
              <a:spLocks noChangeArrowheads="1"/>
            </p:cNvSpPr>
            <p:nvPr/>
          </p:nvSpPr>
          <p:spPr bwMode="auto">
            <a:xfrm>
              <a:off x="3898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50" name="Text Box 66"/>
            <p:cNvSpPr txBox="1">
              <a:spLocks noChangeArrowheads="1"/>
            </p:cNvSpPr>
            <p:nvPr/>
          </p:nvSpPr>
          <p:spPr bwMode="auto">
            <a:xfrm>
              <a:off x="4013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51" name="Text Box 67"/>
            <p:cNvSpPr txBox="1">
              <a:spLocks noChangeArrowheads="1"/>
            </p:cNvSpPr>
            <p:nvPr/>
          </p:nvSpPr>
          <p:spPr bwMode="auto">
            <a:xfrm>
              <a:off x="4128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52" name="Text Box 68"/>
            <p:cNvSpPr txBox="1">
              <a:spLocks noChangeArrowheads="1"/>
            </p:cNvSpPr>
            <p:nvPr/>
          </p:nvSpPr>
          <p:spPr bwMode="auto">
            <a:xfrm>
              <a:off x="4243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353" name="Text Box 69"/>
            <p:cNvSpPr txBox="1">
              <a:spLocks noChangeArrowheads="1"/>
            </p:cNvSpPr>
            <p:nvPr/>
          </p:nvSpPr>
          <p:spPr bwMode="auto">
            <a:xfrm>
              <a:off x="4359" y="1123"/>
              <a:ext cx="115" cy="259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725062" name="Group 70"/>
          <p:cNvGrpSpPr>
            <a:grpSpLocks/>
          </p:cNvGrpSpPr>
          <p:nvPr/>
        </p:nvGrpSpPr>
        <p:grpSpPr bwMode="auto">
          <a:xfrm>
            <a:off x="4250214" y="5625999"/>
            <a:ext cx="914929" cy="336550"/>
            <a:chOff x="1997" y="3417"/>
            <a:chExt cx="576" cy="212"/>
          </a:xfrm>
        </p:grpSpPr>
        <p:sp>
          <p:nvSpPr>
            <p:cNvPr id="13319" name="Text Box 71"/>
            <p:cNvSpPr txBox="1">
              <a:spLocks noChangeArrowheads="1"/>
            </p:cNvSpPr>
            <p:nvPr/>
          </p:nvSpPr>
          <p:spPr bwMode="auto">
            <a:xfrm>
              <a:off x="1997" y="3417"/>
              <a:ext cx="5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implicit</a:t>
              </a:r>
            </a:p>
          </p:txBody>
        </p:sp>
        <p:sp>
          <p:nvSpPr>
            <p:cNvPr id="13320" name="Line 72"/>
            <p:cNvSpPr>
              <a:spLocks noChangeShapeType="1"/>
            </p:cNvSpPr>
            <p:nvPr/>
          </p:nvSpPr>
          <p:spPr bwMode="auto">
            <a:xfrm>
              <a:off x="2544" y="3542"/>
              <a:ext cx="29" cy="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1" name="Line 73"/>
            <p:cNvSpPr>
              <a:spLocks noChangeShapeType="1"/>
            </p:cNvSpPr>
            <p:nvPr/>
          </p:nvSpPr>
          <p:spPr bwMode="auto">
            <a:xfrm>
              <a:off x="2486" y="3542"/>
              <a:ext cx="58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44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65455" y="527729"/>
            <a:ext cx="9152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Examples of Single Precision Float</a:t>
            </a:r>
          </a:p>
        </p:txBody>
      </p:sp>
    </p:spTree>
    <p:extLst>
      <p:ext uri="{BB962C8B-B14F-4D97-AF65-F5344CB8AC3E}">
        <p14:creationId xmlns:p14="http://schemas.microsoft.com/office/powerpoint/2010/main" val="29219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4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49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4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4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1454" y="1329629"/>
            <a:ext cx="9655066" cy="5993970"/>
          </a:xfrm>
        </p:spPr>
        <p:txBody>
          <a:bodyPr>
            <a:normAutofit/>
          </a:bodyPr>
          <a:lstStyle/>
          <a:p>
            <a:pPr eaLnBrk="1" hangingPunct="1">
              <a:spcBef>
                <a:spcPct val="35000"/>
              </a:spcBef>
            </a:pPr>
            <a:r>
              <a:rPr lang="en-US" altLang="en-US" sz="2200" dirty="0">
                <a:latin typeface="Helvetica Neue Light"/>
              </a:rPr>
              <a:t>What is the decimal value of this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Double Precision</a:t>
            </a:r>
            <a:r>
              <a:rPr lang="en-US" altLang="en-US" sz="2200" dirty="0">
                <a:latin typeface="Helvetica Neue Light"/>
              </a:rPr>
              <a:t> float ?</a:t>
            </a:r>
          </a:p>
          <a:p>
            <a:pPr eaLnBrk="1" hangingPunct="1">
              <a:spcBef>
                <a:spcPct val="35000"/>
              </a:spcBef>
            </a:pPr>
            <a:endParaRPr lang="en-US" altLang="en-US" sz="2200" dirty="0">
              <a:latin typeface="Helvetica Neue Light"/>
            </a:endParaRPr>
          </a:p>
          <a:p>
            <a:pPr eaLnBrk="1" hangingPunct="1">
              <a:spcBef>
                <a:spcPct val="35000"/>
              </a:spcBef>
            </a:pPr>
            <a:endParaRPr lang="en-US" altLang="en-US" sz="2200" dirty="0">
              <a:solidFill>
                <a:schemeClr val="hlink"/>
              </a:solidFill>
              <a:latin typeface="Helvetica Neue Light"/>
            </a:endParaRPr>
          </a:p>
          <a:p>
            <a:pPr eaLnBrk="1" hangingPunct="1">
              <a:spcBef>
                <a:spcPts val="1800"/>
              </a:spcBef>
            </a:pPr>
            <a:r>
              <a:rPr lang="en-US" altLang="en-US" sz="2000" dirty="0" smtClean="0">
                <a:solidFill>
                  <a:srgbClr val="FF0000"/>
                </a:solidFill>
                <a:latin typeface="Helvetica Neue Light"/>
              </a:rPr>
              <a:t>Solution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: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Value of exponent </a:t>
            </a:r>
            <a:r>
              <a:rPr lang="en-US" altLang="en-US" sz="2000" dirty="0">
                <a:latin typeface="Helvetica Neue Light"/>
              </a:rPr>
              <a:t>= (10000000101)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– Bias = 1029 – 1023 = 6</a:t>
            </a:r>
          </a:p>
          <a:p>
            <a:pPr lvl="1" eaLnBrk="1" hangingPunct="1">
              <a:spcBef>
                <a:spcPct val="35000"/>
              </a:spcBef>
            </a:pP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Value of double </a:t>
            </a:r>
            <a:r>
              <a:rPr lang="en-US" altLang="en-US" sz="2000" dirty="0">
                <a:latin typeface="Helvetica Neue Light"/>
              </a:rPr>
              <a:t>= 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00101010 … 0)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× 2</a:t>
            </a:r>
            <a:r>
              <a:rPr lang="en-US" altLang="en-US" sz="2000" baseline="30000" dirty="0">
                <a:latin typeface="Helvetica Neue Light"/>
              </a:rPr>
              <a:t>6</a:t>
            </a:r>
            <a:r>
              <a:rPr lang="en-US" altLang="en-US" sz="2000" dirty="0">
                <a:latin typeface="Helvetica Neue Light"/>
              </a:rPr>
              <a:t> 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 is implicit</a:t>
            </a:r>
            <a:r>
              <a:rPr lang="en-US" altLang="en-US" sz="2000" dirty="0">
                <a:latin typeface="Helvetica Neue Light"/>
              </a:rPr>
              <a:t>) =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en-US" sz="2000" baseline="30000" dirty="0">
                <a:solidFill>
                  <a:srgbClr val="000099"/>
                </a:solidFill>
                <a:latin typeface="Helvetica Neue Light"/>
              </a:rPr>
              <a:t>	</a:t>
            </a:r>
            <a:r>
              <a:rPr lang="en-US" altLang="en-US" sz="2000" dirty="0">
                <a:latin typeface="Helvetica Neue Light"/>
              </a:rPr>
              <a:t>(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dirty="0">
                <a:latin typeface="Helvetica Neue Light"/>
              </a:rPr>
              <a:t>001010</a:t>
            </a:r>
            <a:r>
              <a:rPr lang="en-US" altLang="en-US" sz="2000" b="1" dirty="0">
                <a:solidFill>
                  <a:srgbClr val="FF0000"/>
                </a:solidFill>
                <a:latin typeface="Helvetica Neue Light"/>
              </a:rPr>
              <a:t>.</a:t>
            </a:r>
            <a:r>
              <a:rPr lang="en-US" altLang="en-US" sz="2000" dirty="0">
                <a:latin typeface="Helvetica Neue Light"/>
              </a:rPr>
              <a:t>10 … 0)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=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74.5</a:t>
            </a:r>
            <a:endParaRPr lang="en-US" altLang="en-US" sz="2000" baseline="30000" dirty="0">
              <a:solidFill>
                <a:srgbClr val="000099"/>
              </a:solidFill>
              <a:latin typeface="Helvetica Neue Light"/>
            </a:endParaRPr>
          </a:p>
          <a:p>
            <a:pPr eaLnBrk="1" hangingPunct="1">
              <a:spcBef>
                <a:spcPts val="2400"/>
              </a:spcBef>
            </a:pPr>
            <a:r>
              <a:rPr lang="en-US" altLang="en-US" sz="2200" dirty="0">
                <a:latin typeface="Helvetica Neue Light"/>
              </a:rPr>
              <a:t>What is the decimal value of ?</a:t>
            </a:r>
          </a:p>
          <a:p>
            <a:pPr eaLnBrk="1" hangingPunct="1">
              <a:spcBef>
                <a:spcPct val="35000"/>
              </a:spcBef>
            </a:pPr>
            <a:endParaRPr lang="en-US" altLang="en-US" sz="2200" dirty="0">
              <a:latin typeface="Helvetica Neue Light"/>
            </a:endParaRPr>
          </a:p>
          <a:p>
            <a:pPr eaLnBrk="1" hangingPunct="1">
              <a:spcBef>
                <a:spcPct val="35000"/>
              </a:spcBef>
            </a:pPr>
            <a:endParaRPr lang="en-US" altLang="en-US" sz="2200" dirty="0">
              <a:latin typeface="Helvetica Neue Light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en-US" sz="2200" dirty="0" smtClean="0">
                <a:solidFill>
                  <a:srgbClr val="FF0000"/>
                </a:solidFill>
                <a:latin typeface="Helvetica Neue Light"/>
              </a:rPr>
              <a:t>Do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it yourself!</a:t>
            </a:r>
            <a:r>
              <a:rPr lang="en-US" altLang="en-US" sz="2200" dirty="0">
                <a:solidFill>
                  <a:schemeClr val="hlink"/>
                </a:solidFill>
                <a:latin typeface="Helvetica Neue Light"/>
              </a:rPr>
              <a:t> </a:t>
            </a:r>
            <a:r>
              <a:rPr lang="en-US" altLang="en-US" sz="2200" dirty="0">
                <a:latin typeface="Helvetica Neue Light"/>
              </a:rPr>
              <a:t>(answer should be </a:t>
            </a:r>
            <a:r>
              <a:rPr lang="en-US" altLang="en-US" sz="2200" dirty="0">
                <a:solidFill>
                  <a:srgbClr val="000099"/>
                </a:solidFill>
                <a:latin typeface="Helvetica Neue Light"/>
              </a:rPr>
              <a:t>–1.5 × 2</a:t>
            </a:r>
            <a:r>
              <a:rPr lang="en-US" altLang="en-US" sz="2200" baseline="30000" dirty="0">
                <a:solidFill>
                  <a:srgbClr val="000099"/>
                </a:solidFill>
                <a:latin typeface="Helvetica Neue Light"/>
              </a:rPr>
              <a:t>–7</a:t>
            </a:r>
            <a:r>
              <a:rPr lang="en-US" altLang="en-US" sz="2200" dirty="0">
                <a:solidFill>
                  <a:srgbClr val="000099"/>
                </a:solidFill>
                <a:latin typeface="Helvetica Neue Light"/>
              </a:rPr>
              <a:t> = –0.01171875</a:t>
            </a:r>
            <a:r>
              <a:rPr lang="en-US" altLang="en-US" sz="2200" dirty="0">
                <a:latin typeface="Helvetica Neue Light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09DD85E-837B-BD78-316E-8815D2404FC8}"/>
              </a:ext>
            </a:extLst>
          </p:cNvPr>
          <p:cNvGrpSpPr/>
          <p:nvPr/>
        </p:nvGrpSpPr>
        <p:grpSpPr>
          <a:xfrm>
            <a:off x="3433558" y="1847081"/>
            <a:ext cx="5852451" cy="822326"/>
            <a:chOff x="2989805" y="1605034"/>
            <a:chExt cx="5852451" cy="822326"/>
          </a:xfrm>
        </p:grpSpPr>
        <p:sp>
          <p:nvSpPr>
            <p:cNvPr id="14442" name="Text Box 6"/>
            <p:cNvSpPr txBox="1">
              <a:spLocks noChangeArrowheads="1"/>
            </p:cNvSpPr>
            <p:nvPr/>
          </p:nvSpPr>
          <p:spPr bwMode="auto">
            <a:xfrm>
              <a:off x="2989805" y="1605034"/>
              <a:ext cx="182591" cy="411163"/>
            </a:xfrm>
            <a:prstGeom prst="rect">
              <a:avLst/>
            </a:prstGeom>
            <a:solidFill>
              <a:srgbClr val="1AA3A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43" name="Text Box 7"/>
            <p:cNvSpPr txBox="1">
              <a:spLocks noChangeArrowheads="1"/>
            </p:cNvSpPr>
            <p:nvPr/>
          </p:nvSpPr>
          <p:spPr bwMode="auto">
            <a:xfrm>
              <a:off x="3172396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444" name="Text Box 8"/>
            <p:cNvSpPr txBox="1">
              <a:spLocks noChangeArrowheads="1"/>
            </p:cNvSpPr>
            <p:nvPr/>
          </p:nvSpPr>
          <p:spPr bwMode="auto">
            <a:xfrm>
              <a:off x="3354988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45" name="Text Box 9"/>
            <p:cNvSpPr txBox="1">
              <a:spLocks noChangeArrowheads="1"/>
            </p:cNvSpPr>
            <p:nvPr/>
          </p:nvSpPr>
          <p:spPr bwMode="auto">
            <a:xfrm>
              <a:off x="3537579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46" name="Text Box 10"/>
            <p:cNvSpPr txBox="1">
              <a:spLocks noChangeArrowheads="1"/>
            </p:cNvSpPr>
            <p:nvPr/>
          </p:nvSpPr>
          <p:spPr bwMode="auto">
            <a:xfrm>
              <a:off x="3720171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47" name="Text Box 11"/>
            <p:cNvSpPr txBox="1">
              <a:spLocks noChangeArrowheads="1"/>
            </p:cNvSpPr>
            <p:nvPr/>
          </p:nvSpPr>
          <p:spPr bwMode="auto">
            <a:xfrm>
              <a:off x="3904350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48" name="Text Box 12"/>
            <p:cNvSpPr txBox="1">
              <a:spLocks noChangeArrowheads="1"/>
            </p:cNvSpPr>
            <p:nvPr/>
          </p:nvSpPr>
          <p:spPr bwMode="auto">
            <a:xfrm>
              <a:off x="4086941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49" name="Text Box 13"/>
            <p:cNvSpPr txBox="1">
              <a:spLocks noChangeArrowheads="1"/>
            </p:cNvSpPr>
            <p:nvPr/>
          </p:nvSpPr>
          <p:spPr bwMode="auto">
            <a:xfrm>
              <a:off x="4269532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50" name="Text Box 14"/>
            <p:cNvSpPr txBox="1">
              <a:spLocks noChangeArrowheads="1"/>
            </p:cNvSpPr>
            <p:nvPr/>
          </p:nvSpPr>
          <p:spPr bwMode="auto">
            <a:xfrm>
              <a:off x="4452124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51" name="Text Box 15"/>
            <p:cNvSpPr txBox="1">
              <a:spLocks noChangeArrowheads="1"/>
            </p:cNvSpPr>
            <p:nvPr/>
          </p:nvSpPr>
          <p:spPr bwMode="auto">
            <a:xfrm>
              <a:off x="4634715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452" name="Text Box 16"/>
            <p:cNvSpPr txBox="1">
              <a:spLocks noChangeArrowheads="1"/>
            </p:cNvSpPr>
            <p:nvPr/>
          </p:nvSpPr>
          <p:spPr bwMode="auto">
            <a:xfrm>
              <a:off x="4817307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53" name="Text Box 17"/>
            <p:cNvSpPr txBox="1">
              <a:spLocks noChangeArrowheads="1"/>
            </p:cNvSpPr>
            <p:nvPr/>
          </p:nvSpPr>
          <p:spPr bwMode="auto">
            <a:xfrm>
              <a:off x="5001486" y="1605034"/>
              <a:ext cx="182591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454" name="Text Box 18"/>
            <p:cNvSpPr txBox="1">
              <a:spLocks noChangeArrowheads="1"/>
            </p:cNvSpPr>
            <p:nvPr/>
          </p:nvSpPr>
          <p:spPr bwMode="auto">
            <a:xfrm>
              <a:off x="5184077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55" name="Text Box 19"/>
            <p:cNvSpPr txBox="1">
              <a:spLocks noChangeArrowheads="1"/>
            </p:cNvSpPr>
            <p:nvPr/>
          </p:nvSpPr>
          <p:spPr bwMode="auto">
            <a:xfrm>
              <a:off x="5366669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56" name="Text Box 20"/>
            <p:cNvSpPr txBox="1">
              <a:spLocks noChangeArrowheads="1"/>
            </p:cNvSpPr>
            <p:nvPr/>
          </p:nvSpPr>
          <p:spPr bwMode="auto">
            <a:xfrm>
              <a:off x="5549260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457" name="Text Box 21"/>
            <p:cNvSpPr txBox="1">
              <a:spLocks noChangeArrowheads="1"/>
            </p:cNvSpPr>
            <p:nvPr/>
          </p:nvSpPr>
          <p:spPr bwMode="auto">
            <a:xfrm>
              <a:off x="5731851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58" name="Text Box 22"/>
            <p:cNvSpPr txBox="1">
              <a:spLocks noChangeArrowheads="1"/>
            </p:cNvSpPr>
            <p:nvPr/>
          </p:nvSpPr>
          <p:spPr bwMode="auto">
            <a:xfrm>
              <a:off x="5916031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459" name="Text Box 23"/>
            <p:cNvSpPr txBox="1">
              <a:spLocks noChangeArrowheads="1"/>
            </p:cNvSpPr>
            <p:nvPr/>
          </p:nvSpPr>
          <p:spPr bwMode="auto">
            <a:xfrm>
              <a:off x="6098622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0" name="Text Box 24"/>
            <p:cNvSpPr txBox="1">
              <a:spLocks noChangeArrowheads="1"/>
            </p:cNvSpPr>
            <p:nvPr/>
          </p:nvSpPr>
          <p:spPr bwMode="auto">
            <a:xfrm>
              <a:off x="6281213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461" name="Text Box 25"/>
            <p:cNvSpPr txBox="1">
              <a:spLocks noChangeArrowheads="1"/>
            </p:cNvSpPr>
            <p:nvPr/>
          </p:nvSpPr>
          <p:spPr bwMode="auto">
            <a:xfrm>
              <a:off x="6463805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2" name="Text Box 26"/>
            <p:cNvSpPr txBox="1">
              <a:spLocks noChangeArrowheads="1"/>
            </p:cNvSpPr>
            <p:nvPr/>
          </p:nvSpPr>
          <p:spPr bwMode="auto">
            <a:xfrm>
              <a:off x="6646396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3" name="Text Box 27"/>
            <p:cNvSpPr txBox="1">
              <a:spLocks noChangeArrowheads="1"/>
            </p:cNvSpPr>
            <p:nvPr/>
          </p:nvSpPr>
          <p:spPr bwMode="auto">
            <a:xfrm>
              <a:off x="6830575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4" name="Text Box 28"/>
            <p:cNvSpPr txBox="1">
              <a:spLocks noChangeArrowheads="1"/>
            </p:cNvSpPr>
            <p:nvPr/>
          </p:nvSpPr>
          <p:spPr bwMode="auto">
            <a:xfrm>
              <a:off x="7013167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5" name="Text Box 29"/>
            <p:cNvSpPr txBox="1">
              <a:spLocks noChangeArrowheads="1"/>
            </p:cNvSpPr>
            <p:nvPr/>
          </p:nvSpPr>
          <p:spPr bwMode="auto">
            <a:xfrm>
              <a:off x="7195758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6" name="Text Box 30"/>
            <p:cNvSpPr txBox="1">
              <a:spLocks noChangeArrowheads="1"/>
            </p:cNvSpPr>
            <p:nvPr/>
          </p:nvSpPr>
          <p:spPr bwMode="auto">
            <a:xfrm>
              <a:off x="7378349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7" name="Text Box 31"/>
            <p:cNvSpPr txBox="1">
              <a:spLocks noChangeArrowheads="1"/>
            </p:cNvSpPr>
            <p:nvPr/>
          </p:nvSpPr>
          <p:spPr bwMode="auto">
            <a:xfrm>
              <a:off x="7560941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8" name="Text Box 32"/>
            <p:cNvSpPr txBox="1">
              <a:spLocks noChangeArrowheads="1"/>
            </p:cNvSpPr>
            <p:nvPr/>
          </p:nvSpPr>
          <p:spPr bwMode="auto">
            <a:xfrm>
              <a:off x="7745120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69" name="Text Box 33"/>
            <p:cNvSpPr txBox="1">
              <a:spLocks noChangeArrowheads="1"/>
            </p:cNvSpPr>
            <p:nvPr/>
          </p:nvSpPr>
          <p:spPr bwMode="auto">
            <a:xfrm>
              <a:off x="7927711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70" name="Text Box 34"/>
            <p:cNvSpPr txBox="1">
              <a:spLocks noChangeArrowheads="1"/>
            </p:cNvSpPr>
            <p:nvPr/>
          </p:nvSpPr>
          <p:spPr bwMode="auto">
            <a:xfrm>
              <a:off x="8110303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71" name="Text Box 35"/>
            <p:cNvSpPr txBox="1">
              <a:spLocks noChangeArrowheads="1"/>
            </p:cNvSpPr>
            <p:nvPr/>
          </p:nvSpPr>
          <p:spPr bwMode="auto">
            <a:xfrm>
              <a:off x="8292894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72" name="Text Box 36"/>
            <p:cNvSpPr txBox="1">
              <a:spLocks noChangeArrowheads="1"/>
            </p:cNvSpPr>
            <p:nvPr/>
          </p:nvSpPr>
          <p:spPr bwMode="auto">
            <a:xfrm>
              <a:off x="8475485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4473" name="Text Box 37"/>
            <p:cNvSpPr txBox="1">
              <a:spLocks noChangeArrowheads="1"/>
            </p:cNvSpPr>
            <p:nvPr/>
          </p:nvSpPr>
          <p:spPr bwMode="auto">
            <a:xfrm>
              <a:off x="8659665" y="1605034"/>
              <a:ext cx="182591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grpSp>
          <p:nvGrpSpPr>
            <p:cNvPr id="14409" name="Group 38"/>
            <p:cNvGrpSpPr>
              <a:grpSpLocks/>
            </p:cNvGrpSpPr>
            <p:nvPr/>
          </p:nvGrpSpPr>
          <p:grpSpPr bwMode="auto">
            <a:xfrm>
              <a:off x="2989805" y="2016197"/>
              <a:ext cx="5852451" cy="411163"/>
              <a:chOff x="788" y="1123"/>
              <a:chExt cx="3686" cy="259"/>
            </a:xfrm>
            <a:solidFill>
              <a:srgbClr val="D0FCE8"/>
            </a:solidFill>
          </p:grpSpPr>
          <p:sp>
            <p:nvSpPr>
              <p:cNvPr id="14410" name="Text Box 39"/>
              <p:cNvSpPr txBox="1">
                <a:spLocks noChangeArrowheads="1"/>
              </p:cNvSpPr>
              <p:nvPr/>
            </p:nvSpPr>
            <p:spPr bwMode="auto">
              <a:xfrm>
                <a:off x="78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1" name="Text Box 40"/>
              <p:cNvSpPr txBox="1">
                <a:spLocks noChangeArrowheads="1"/>
              </p:cNvSpPr>
              <p:nvPr/>
            </p:nvSpPr>
            <p:spPr bwMode="auto">
              <a:xfrm>
                <a:off x="90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2" name="Text Box 41"/>
              <p:cNvSpPr txBox="1">
                <a:spLocks noChangeArrowheads="1"/>
              </p:cNvSpPr>
              <p:nvPr/>
            </p:nvSpPr>
            <p:spPr bwMode="auto">
              <a:xfrm>
                <a:off x="101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3" name="Text Box 42"/>
              <p:cNvSpPr txBox="1">
                <a:spLocks noChangeArrowheads="1"/>
              </p:cNvSpPr>
              <p:nvPr/>
            </p:nvSpPr>
            <p:spPr bwMode="auto">
              <a:xfrm>
                <a:off x="113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4" name="Text Box 43"/>
              <p:cNvSpPr txBox="1">
                <a:spLocks noChangeArrowheads="1"/>
              </p:cNvSpPr>
              <p:nvPr/>
            </p:nvSpPr>
            <p:spPr bwMode="auto">
              <a:xfrm>
                <a:off x="124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5" name="Text Box 44"/>
              <p:cNvSpPr txBox="1">
                <a:spLocks noChangeArrowheads="1"/>
              </p:cNvSpPr>
              <p:nvPr/>
            </p:nvSpPr>
            <p:spPr bwMode="auto">
              <a:xfrm>
                <a:off x="136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6" name="Text Box 45"/>
              <p:cNvSpPr txBox="1">
                <a:spLocks noChangeArrowheads="1"/>
              </p:cNvSpPr>
              <p:nvPr/>
            </p:nvSpPr>
            <p:spPr bwMode="auto">
              <a:xfrm>
                <a:off x="147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7" name="Text Box 46"/>
              <p:cNvSpPr txBox="1">
                <a:spLocks noChangeArrowheads="1"/>
              </p:cNvSpPr>
              <p:nvPr/>
            </p:nvSpPr>
            <p:spPr bwMode="auto">
              <a:xfrm>
                <a:off x="159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8" name="Text Box 47"/>
              <p:cNvSpPr txBox="1">
                <a:spLocks noChangeArrowheads="1"/>
              </p:cNvSpPr>
              <p:nvPr/>
            </p:nvSpPr>
            <p:spPr bwMode="auto">
              <a:xfrm>
                <a:off x="170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19" name="Text Box 48"/>
              <p:cNvSpPr txBox="1">
                <a:spLocks noChangeArrowheads="1"/>
              </p:cNvSpPr>
              <p:nvPr/>
            </p:nvSpPr>
            <p:spPr bwMode="auto">
              <a:xfrm>
                <a:off x="182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0" name="Text Box 49"/>
              <p:cNvSpPr txBox="1">
                <a:spLocks noChangeArrowheads="1"/>
              </p:cNvSpPr>
              <p:nvPr/>
            </p:nvSpPr>
            <p:spPr bwMode="auto">
              <a:xfrm>
                <a:off x="193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1" name="Text Box 50"/>
              <p:cNvSpPr txBox="1">
                <a:spLocks noChangeArrowheads="1"/>
              </p:cNvSpPr>
              <p:nvPr/>
            </p:nvSpPr>
            <p:spPr bwMode="auto">
              <a:xfrm>
                <a:off x="205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2" name="Text Box 51"/>
              <p:cNvSpPr txBox="1">
                <a:spLocks noChangeArrowheads="1"/>
              </p:cNvSpPr>
              <p:nvPr/>
            </p:nvSpPr>
            <p:spPr bwMode="auto">
              <a:xfrm>
                <a:off x="2170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3" name="Text Box 52"/>
              <p:cNvSpPr txBox="1">
                <a:spLocks noChangeArrowheads="1"/>
              </p:cNvSpPr>
              <p:nvPr/>
            </p:nvSpPr>
            <p:spPr bwMode="auto">
              <a:xfrm>
                <a:off x="228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4" name="Text Box 53"/>
              <p:cNvSpPr txBox="1">
                <a:spLocks noChangeArrowheads="1"/>
              </p:cNvSpPr>
              <p:nvPr/>
            </p:nvSpPr>
            <p:spPr bwMode="auto">
              <a:xfrm>
                <a:off x="2400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5" name="Text Box 54"/>
              <p:cNvSpPr txBox="1">
                <a:spLocks noChangeArrowheads="1"/>
              </p:cNvSpPr>
              <p:nvPr/>
            </p:nvSpPr>
            <p:spPr bwMode="auto">
              <a:xfrm>
                <a:off x="251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6" name="Text Box 55"/>
              <p:cNvSpPr txBox="1">
                <a:spLocks noChangeArrowheads="1"/>
              </p:cNvSpPr>
              <p:nvPr/>
            </p:nvSpPr>
            <p:spPr bwMode="auto">
              <a:xfrm>
                <a:off x="263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7" name="Text Box 56"/>
              <p:cNvSpPr txBox="1">
                <a:spLocks noChangeArrowheads="1"/>
              </p:cNvSpPr>
              <p:nvPr/>
            </p:nvSpPr>
            <p:spPr bwMode="auto">
              <a:xfrm>
                <a:off x="2746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8" name="Text Box 57"/>
              <p:cNvSpPr txBox="1">
                <a:spLocks noChangeArrowheads="1"/>
              </p:cNvSpPr>
              <p:nvPr/>
            </p:nvSpPr>
            <p:spPr bwMode="auto">
              <a:xfrm>
                <a:off x="286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29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0" name="Text Box 59"/>
              <p:cNvSpPr txBox="1">
                <a:spLocks noChangeArrowheads="1"/>
              </p:cNvSpPr>
              <p:nvPr/>
            </p:nvSpPr>
            <p:spPr bwMode="auto">
              <a:xfrm>
                <a:off x="309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1" name="Text Box 60"/>
              <p:cNvSpPr txBox="1">
                <a:spLocks noChangeArrowheads="1"/>
              </p:cNvSpPr>
              <p:nvPr/>
            </p:nvSpPr>
            <p:spPr bwMode="auto">
              <a:xfrm>
                <a:off x="320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2" name="Text Box 61"/>
              <p:cNvSpPr txBox="1">
                <a:spLocks noChangeArrowheads="1"/>
              </p:cNvSpPr>
              <p:nvPr/>
            </p:nvSpPr>
            <p:spPr bwMode="auto">
              <a:xfrm>
                <a:off x="3322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3" name="Text Box 62"/>
              <p:cNvSpPr txBox="1">
                <a:spLocks noChangeArrowheads="1"/>
              </p:cNvSpPr>
              <p:nvPr/>
            </p:nvSpPr>
            <p:spPr bwMode="auto">
              <a:xfrm>
                <a:off x="343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4" name="Text Box 63"/>
              <p:cNvSpPr txBox="1">
                <a:spLocks noChangeArrowheads="1"/>
              </p:cNvSpPr>
              <p:nvPr/>
            </p:nvSpPr>
            <p:spPr bwMode="auto">
              <a:xfrm>
                <a:off x="3552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5" name="Text Box 64"/>
              <p:cNvSpPr txBox="1">
                <a:spLocks noChangeArrowheads="1"/>
              </p:cNvSpPr>
              <p:nvPr/>
            </p:nvSpPr>
            <p:spPr bwMode="auto">
              <a:xfrm>
                <a:off x="366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6" name="Text Box 65"/>
              <p:cNvSpPr txBox="1">
                <a:spLocks noChangeArrowheads="1"/>
              </p:cNvSpPr>
              <p:nvPr/>
            </p:nvSpPr>
            <p:spPr bwMode="auto">
              <a:xfrm>
                <a:off x="378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7" name="Text Box 66"/>
              <p:cNvSpPr txBox="1">
                <a:spLocks noChangeArrowheads="1"/>
              </p:cNvSpPr>
              <p:nvPr/>
            </p:nvSpPr>
            <p:spPr bwMode="auto">
              <a:xfrm>
                <a:off x="389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8" name="Text Box 67"/>
              <p:cNvSpPr txBox="1">
                <a:spLocks noChangeArrowheads="1"/>
              </p:cNvSpPr>
              <p:nvPr/>
            </p:nvSpPr>
            <p:spPr bwMode="auto">
              <a:xfrm>
                <a:off x="401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39" name="Text Box 68"/>
              <p:cNvSpPr txBox="1">
                <a:spLocks noChangeArrowheads="1"/>
              </p:cNvSpPr>
              <p:nvPr/>
            </p:nvSpPr>
            <p:spPr bwMode="auto">
              <a:xfrm>
                <a:off x="412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40" name="Text Box 69"/>
              <p:cNvSpPr txBox="1">
                <a:spLocks noChangeArrowheads="1"/>
              </p:cNvSpPr>
              <p:nvPr/>
            </p:nvSpPr>
            <p:spPr bwMode="auto">
              <a:xfrm>
                <a:off x="424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41" name="Text Box 70"/>
              <p:cNvSpPr txBox="1">
                <a:spLocks noChangeArrowheads="1"/>
              </p:cNvSpPr>
              <p:nvPr/>
            </p:nvSpPr>
            <p:spPr bwMode="auto">
              <a:xfrm>
                <a:off x="435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16400FA-C9B1-F8CD-D9C2-397C2D69751D}"/>
              </a:ext>
            </a:extLst>
          </p:cNvPr>
          <p:cNvGrpSpPr/>
          <p:nvPr/>
        </p:nvGrpSpPr>
        <p:grpSpPr>
          <a:xfrm>
            <a:off x="3471292" y="5167684"/>
            <a:ext cx="5852452" cy="822326"/>
            <a:chOff x="2989804" y="4818061"/>
            <a:chExt cx="5852452" cy="822326"/>
          </a:xfrm>
        </p:grpSpPr>
        <p:grpSp>
          <p:nvGrpSpPr>
            <p:cNvPr id="14342" name="Group 72"/>
            <p:cNvGrpSpPr>
              <a:grpSpLocks/>
            </p:cNvGrpSpPr>
            <p:nvPr/>
          </p:nvGrpSpPr>
          <p:grpSpPr bwMode="auto">
            <a:xfrm>
              <a:off x="2989804" y="4818061"/>
              <a:ext cx="5852452" cy="411163"/>
              <a:chOff x="788" y="1123"/>
              <a:chExt cx="3686" cy="259"/>
            </a:xfrm>
          </p:grpSpPr>
          <p:sp>
            <p:nvSpPr>
              <p:cNvPr id="14376" name="Text Box 73"/>
              <p:cNvSpPr txBox="1">
                <a:spLocks noChangeArrowheads="1"/>
              </p:cNvSpPr>
              <p:nvPr/>
            </p:nvSpPr>
            <p:spPr bwMode="auto">
              <a:xfrm>
                <a:off x="788" y="1123"/>
                <a:ext cx="115" cy="259"/>
              </a:xfrm>
              <a:prstGeom prst="rect">
                <a:avLst/>
              </a:prstGeom>
              <a:solidFill>
                <a:srgbClr val="1AA3A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77" name="Text Box 74"/>
              <p:cNvSpPr txBox="1">
                <a:spLocks noChangeArrowheads="1"/>
              </p:cNvSpPr>
              <p:nvPr/>
            </p:nvSpPr>
            <p:spPr bwMode="auto">
              <a:xfrm>
                <a:off x="903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8" name="Text Box 75"/>
              <p:cNvSpPr txBox="1">
                <a:spLocks noChangeArrowheads="1"/>
              </p:cNvSpPr>
              <p:nvPr/>
            </p:nvSpPr>
            <p:spPr bwMode="auto">
              <a:xfrm>
                <a:off x="1018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79" name="Text Box 76"/>
              <p:cNvSpPr txBox="1">
                <a:spLocks noChangeArrowheads="1"/>
              </p:cNvSpPr>
              <p:nvPr/>
            </p:nvSpPr>
            <p:spPr bwMode="auto">
              <a:xfrm>
                <a:off x="1133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0" name="Text Box 77"/>
              <p:cNvSpPr txBox="1">
                <a:spLocks noChangeArrowheads="1"/>
              </p:cNvSpPr>
              <p:nvPr/>
            </p:nvSpPr>
            <p:spPr bwMode="auto">
              <a:xfrm>
                <a:off x="1248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1" name="Text Box 78"/>
              <p:cNvSpPr txBox="1">
                <a:spLocks noChangeArrowheads="1"/>
              </p:cNvSpPr>
              <p:nvPr/>
            </p:nvSpPr>
            <p:spPr bwMode="auto">
              <a:xfrm>
                <a:off x="1364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2" name="Text Box 79"/>
              <p:cNvSpPr txBox="1">
                <a:spLocks noChangeArrowheads="1"/>
              </p:cNvSpPr>
              <p:nvPr/>
            </p:nvSpPr>
            <p:spPr bwMode="auto">
              <a:xfrm>
                <a:off x="1479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3" name="Text Box 80"/>
              <p:cNvSpPr txBox="1">
                <a:spLocks noChangeArrowheads="1"/>
              </p:cNvSpPr>
              <p:nvPr/>
            </p:nvSpPr>
            <p:spPr bwMode="auto">
              <a:xfrm>
                <a:off x="1594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4" name="Text Box 81"/>
              <p:cNvSpPr txBox="1">
                <a:spLocks noChangeArrowheads="1"/>
              </p:cNvSpPr>
              <p:nvPr/>
            </p:nvSpPr>
            <p:spPr bwMode="auto">
              <a:xfrm>
                <a:off x="1709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5" name="Text Box 82"/>
              <p:cNvSpPr txBox="1">
                <a:spLocks noChangeArrowheads="1"/>
              </p:cNvSpPr>
              <p:nvPr/>
            </p:nvSpPr>
            <p:spPr bwMode="auto">
              <a:xfrm>
                <a:off x="1824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86" name="Text Box 83"/>
              <p:cNvSpPr txBox="1">
                <a:spLocks noChangeArrowheads="1"/>
              </p:cNvSpPr>
              <p:nvPr/>
            </p:nvSpPr>
            <p:spPr bwMode="auto">
              <a:xfrm>
                <a:off x="1939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87" name="Text Box 84"/>
              <p:cNvSpPr txBox="1">
                <a:spLocks noChangeArrowheads="1"/>
              </p:cNvSpPr>
              <p:nvPr/>
            </p:nvSpPr>
            <p:spPr bwMode="auto">
              <a:xfrm>
                <a:off x="2055" y="1123"/>
                <a:ext cx="115" cy="259"/>
              </a:xfrm>
              <a:prstGeom prst="rect">
                <a:avLst/>
              </a:prstGeom>
              <a:solidFill>
                <a:srgbClr val="7CF8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88" name="Text Box 85"/>
              <p:cNvSpPr txBox="1">
                <a:spLocks noChangeArrowheads="1"/>
              </p:cNvSpPr>
              <p:nvPr/>
            </p:nvSpPr>
            <p:spPr bwMode="auto">
              <a:xfrm>
                <a:off x="2170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389" name="Text Box 86"/>
              <p:cNvSpPr txBox="1">
                <a:spLocks noChangeArrowheads="1"/>
              </p:cNvSpPr>
              <p:nvPr/>
            </p:nvSpPr>
            <p:spPr bwMode="auto">
              <a:xfrm>
                <a:off x="2285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0" name="Text Box 87"/>
              <p:cNvSpPr txBox="1">
                <a:spLocks noChangeArrowheads="1"/>
              </p:cNvSpPr>
              <p:nvPr/>
            </p:nvSpPr>
            <p:spPr bwMode="auto">
              <a:xfrm>
                <a:off x="2400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1" name="Text Box 88"/>
              <p:cNvSpPr txBox="1">
                <a:spLocks noChangeArrowheads="1"/>
              </p:cNvSpPr>
              <p:nvPr/>
            </p:nvSpPr>
            <p:spPr bwMode="auto">
              <a:xfrm>
                <a:off x="2515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2" name="Text Box 89"/>
              <p:cNvSpPr txBox="1">
                <a:spLocks noChangeArrowheads="1"/>
              </p:cNvSpPr>
              <p:nvPr/>
            </p:nvSpPr>
            <p:spPr bwMode="auto">
              <a:xfrm>
                <a:off x="2631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3" name="Text Box 90"/>
              <p:cNvSpPr txBox="1">
                <a:spLocks noChangeArrowheads="1"/>
              </p:cNvSpPr>
              <p:nvPr/>
            </p:nvSpPr>
            <p:spPr bwMode="auto">
              <a:xfrm>
                <a:off x="2746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4" name="Text Box 91"/>
              <p:cNvSpPr txBox="1">
                <a:spLocks noChangeArrowheads="1"/>
              </p:cNvSpPr>
              <p:nvPr/>
            </p:nvSpPr>
            <p:spPr bwMode="auto">
              <a:xfrm>
                <a:off x="2861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5" name="Text Box 92"/>
              <p:cNvSpPr txBox="1">
                <a:spLocks noChangeArrowheads="1"/>
              </p:cNvSpPr>
              <p:nvPr/>
            </p:nvSpPr>
            <p:spPr bwMode="auto">
              <a:xfrm>
                <a:off x="2976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6" name="Text Box 93"/>
              <p:cNvSpPr txBox="1">
                <a:spLocks noChangeArrowheads="1"/>
              </p:cNvSpPr>
              <p:nvPr/>
            </p:nvSpPr>
            <p:spPr bwMode="auto">
              <a:xfrm>
                <a:off x="3091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7" name="Text Box 94"/>
              <p:cNvSpPr txBox="1">
                <a:spLocks noChangeArrowheads="1"/>
              </p:cNvSpPr>
              <p:nvPr/>
            </p:nvSpPr>
            <p:spPr bwMode="auto">
              <a:xfrm>
                <a:off x="3207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8" name="Text Box 95"/>
              <p:cNvSpPr txBox="1">
                <a:spLocks noChangeArrowheads="1"/>
              </p:cNvSpPr>
              <p:nvPr/>
            </p:nvSpPr>
            <p:spPr bwMode="auto">
              <a:xfrm>
                <a:off x="3322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99" name="Text Box 96"/>
              <p:cNvSpPr txBox="1">
                <a:spLocks noChangeArrowheads="1"/>
              </p:cNvSpPr>
              <p:nvPr/>
            </p:nvSpPr>
            <p:spPr bwMode="auto">
              <a:xfrm>
                <a:off x="3437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0" name="Text Box 97"/>
              <p:cNvSpPr txBox="1">
                <a:spLocks noChangeArrowheads="1"/>
              </p:cNvSpPr>
              <p:nvPr/>
            </p:nvSpPr>
            <p:spPr bwMode="auto">
              <a:xfrm>
                <a:off x="3552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1" name="Text Box 98"/>
              <p:cNvSpPr txBox="1">
                <a:spLocks noChangeArrowheads="1"/>
              </p:cNvSpPr>
              <p:nvPr/>
            </p:nvSpPr>
            <p:spPr bwMode="auto">
              <a:xfrm>
                <a:off x="3667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2" name="Text Box 99"/>
              <p:cNvSpPr txBox="1">
                <a:spLocks noChangeArrowheads="1"/>
              </p:cNvSpPr>
              <p:nvPr/>
            </p:nvSpPr>
            <p:spPr bwMode="auto">
              <a:xfrm>
                <a:off x="3783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3" name="Text Box 100"/>
              <p:cNvSpPr txBox="1">
                <a:spLocks noChangeArrowheads="1"/>
              </p:cNvSpPr>
              <p:nvPr/>
            </p:nvSpPr>
            <p:spPr bwMode="auto">
              <a:xfrm>
                <a:off x="3898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4" name="Text Box 101"/>
              <p:cNvSpPr txBox="1">
                <a:spLocks noChangeArrowheads="1"/>
              </p:cNvSpPr>
              <p:nvPr/>
            </p:nvSpPr>
            <p:spPr bwMode="auto">
              <a:xfrm>
                <a:off x="4013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5" name="Text Box 102"/>
              <p:cNvSpPr txBox="1">
                <a:spLocks noChangeArrowheads="1"/>
              </p:cNvSpPr>
              <p:nvPr/>
            </p:nvSpPr>
            <p:spPr bwMode="auto">
              <a:xfrm>
                <a:off x="4128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6" name="Text Box 103"/>
              <p:cNvSpPr txBox="1">
                <a:spLocks noChangeArrowheads="1"/>
              </p:cNvSpPr>
              <p:nvPr/>
            </p:nvSpPr>
            <p:spPr bwMode="auto">
              <a:xfrm>
                <a:off x="4243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407" name="Text Box 104"/>
              <p:cNvSpPr txBox="1">
                <a:spLocks noChangeArrowheads="1"/>
              </p:cNvSpPr>
              <p:nvPr/>
            </p:nvSpPr>
            <p:spPr bwMode="auto">
              <a:xfrm>
                <a:off x="4359" y="1123"/>
                <a:ext cx="115" cy="259"/>
              </a:xfrm>
              <a:prstGeom prst="rect">
                <a:avLst/>
              </a:prstGeom>
              <a:solidFill>
                <a:srgbClr val="D0FCE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14343" name="Group 105"/>
            <p:cNvGrpSpPr>
              <a:grpSpLocks/>
            </p:cNvGrpSpPr>
            <p:nvPr/>
          </p:nvGrpSpPr>
          <p:grpSpPr bwMode="auto">
            <a:xfrm>
              <a:off x="2989804" y="5229224"/>
              <a:ext cx="5852452" cy="411163"/>
              <a:chOff x="788" y="1123"/>
              <a:chExt cx="3686" cy="259"/>
            </a:xfrm>
            <a:solidFill>
              <a:srgbClr val="D0FCE8"/>
            </a:solidFill>
          </p:grpSpPr>
          <p:sp>
            <p:nvSpPr>
              <p:cNvPr id="14344" name="Text Box 106"/>
              <p:cNvSpPr txBox="1">
                <a:spLocks noChangeArrowheads="1"/>
              </p:cNvSpPr>
              <p:nvPr/>
            </p:nvSpPr>
            <p:spPr bwMode="auto">
              <a:xfrm>
                <a:off x="78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45" name="Text Box 107"/>
              <p:cNvSpPr txBox="1">
                <a:spLocks noChangeArrowheads="1"/>
              </p:cNvSpPr>
              <p:nvPr/>
            </p:nvSpPr>
            <p:spPr bwMode="auto">
              <a:xfrm>
                <a:off x="90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46" name="Text Box 108"/>
              <p:cNvSpPr txBox="1">
                <a:spLocks noChangeArrowheads="1"/>
              </p:cNvSpPr>
              <p:nvPr/>
            </p:nvSpPr>
            <p:spPr bwMode="auto">
              <a:xfrm>
                <a:off x="101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47" name="Text Box 109"/>
              <p:cNvSpPr txBox="1">
                <a:spLocks noChangeArrowheads="1"/>
              </p:cNvSpPr>
              <p:nvPr/>
            </p:nvSpPr>
            <p:spPr bwMode="auto">
              <a:xfrm>
                <a:off x="113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48" name="Text Box 110"/>
              <p:cNvSpPr txBox="1">
                <a:spLocks noChangeArrowheads="1"/>
              </p:cNvSpPr>
              <p:nvPr/>
            </p:nvSpPr>
            <p:spPr bwMode="auto">
              <a:xfrm>
                <a:off x="124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49" name="Text Box 111"/>
              <p:cNvSpPr txBox="1">
                <a:spLocks noChangeArrowheads="1"/>
              </p:cNvSpPr>
              <p:nvPr/>
            </p:nvSpPr>
            <p:spPr bwMode="auto">
              <a:xfrm>
                <a:off x="136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0" name="Text Box 112"/>
              <p:cNvSpPr txBox="1">
                <a:spLocks noChangeArrowheads="1"/>
              </p:cNvSpPr>
              <p:nvPr/>
            </p:nvSpPr>
            <p:spPr bwMode="auto">
              <a:xfrm>
                <a:off x="147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1" name="Text Box 113"/>
              <p:cNvSpPr txBox="1">
                <a:spLocks noChangeArrowheads="1"/>
              </p:cNvSpPr>
              <p:nvPr/>
            </p:nvSpPr>
            <p:spPr bwMode="auto">
              <a:xfrm>
                <a:off x="159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2" name="Text Box 114"/>
              <p:cNvSpPr txBox="1">
                <a:spLocks noChangeArrowheads="1"/>
              </p:cNvSpPr>
              <p:nvPr/>
            </p:nvSpPr>
            <p:spPr bwMode="auto">
              <a:xfrm>
                <a:off x="170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3" name="Text Box 115"/>
              <p:cNvSpPr txBox="1">
                <a:spLocks noChangeArrowheads="1"/>
              </p:cNvSpPr>
              <p:nvPr/>
            </p:nvSpPr>
            <p:spPr bwMode="auto">
              <a:xfrm>
                <a:off x="182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4" name="Text Box 116"/>
              <p:cNvSpPr txBox="1">
                <a:spLocks noChangeArrowheads="1"/>
              </p:cNvSpPr>
              <p:nvPr/>
            </p:nvSpPr>
            <p:spPr bwMode="auto">
              <a:xfrm>
                <a:off x="193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5" name="Text Box 117"/>
              <p:cNvSpPr txBox="1">
                <a:spLocks noChangeArrowheads="1"/>
              </p:cNvSpPr>
              <p:nvPr/>
            </p:nvSpPr>
            <p:spPr bwMode="auto">
              <a:xfrm>
                <a:off x="205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6" name="Text Box 118"/>
              <p:cNvSpPr txBox="1">
                <a:spLocks noChangeArrowheads="1"/>
              </p:cNvSpPr>
              <p:nvPr/>
            </p:nvSpPr>
            <p:spPr bwMode="auto">
              <a:xfrm>
                <a:off x="2170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7" name="Text Box 119"/>
              <p:cNvSpPr txBox="1">
                <a:spLocks noChangeArrowheads="1"/>
              </p:cNvSpPr>
              <p:nvPr/>
            </p:nvSpPr>
            <p:spPr bwMode="auto">
              <a:xfrm>
                <a:off x="228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8" name="Text Box 120"/>
              <p:cNvSpPr txBox="1">
                <a:spLocks noChangeArrowheads="1"/>
              </p:cNvSpPr>
              <p:nvPr/>
            </p:nvSpPr>
            <p:spPr bwMode="auto">
              <a:xfrm>
                <a:off x="2400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59" name="Text Box 121"/>
              <p:cNvSpPr txBox="1">
                <a:spLocks noChangeArrowheads="1"/>
              </p:cNvSpPr>
              <p:nvPr/>
            </p:nvSpPr>
            <p:spPr bwMode="auto">
              <a:xfrm>
                <a:off x="251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0" name="Text Box 122"/>
              <p:cNvSpPr txBox="1">
                <a:spLocks noChangeArrowheads="1"/>
              </p:cNvSpPr>
              <p:nvPr/>
            </p:nvSpPr>
            <p:spPr bwMode="auto">
              <a:xfrm>
                <a:off x="263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1" name="Text Box 123"/>
              <p:cNvSpPr txBox="1">
                <a:spLocks noChangeArrowheads="1"/>
              </p:cNvSpPr>
              <p:nvPr/>
            </p:nvSpPr>
            <p:spPr bwMode="auto">
              <a:xfrm>
                <a:off x="2746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2" name="Text Box 124"/>
              <p:cNvSpPr txBox="1">
                <a:spLocks noChangeArrowheads="1"/>
              </p:cNvSpPr>
              <p:nvPr/>
            </p:nvSpPr>
            <p:spPr bwMode="auto">
              <a:xfrm>
                <a:off x="286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3" name="Text Box 125"/>
              <p:cNvSpPr txBox="1">
                <a:spLocks noChangeArrowheads="1"/>
              </p:cNvSpPr>
              <p:nvPr/>
            </p:nvSpPr>
            <p:spPr bwMode="auto">
              <a:xfrm>
                <a:off x="2976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4" name="Text Box 126"/>
              <p:cNvSpPr txBox="1">
                <a:spLocks noChangeArrowheads="1"/>
              </p:cNvSpPr>
              <p:nvPr/>
            </p:nvSpPr>
            <p:spPr bwMode="auto">
              <a:xfrm>
                <a:off x="309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5" name="Text Box 127"/>
              <p:cNvSpPr txBox="1">
                <a:spLocks noChangeArrowheads="1"/>
              </p:cNvSpPr>
              <p:nvPr/>
            </p:nvSpPr>
            <p:spPr bwMode="auto">
              <a:xfrm>
                <a:off x="320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6" name="Text Box 128"/>
              <p:cNvSpPr txBox="1">
                <a:spLocks noChangeArrowheads="1"/>
              </p:cNvSpPr>
              <p:nvPr/>
            </p:nvSpPr>
            <p:spPr bwMode="auto">
              <a:xfrm>
                <a:off x="3322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7" name="Text Box 129"/>
              <p:cNvSpPr txBox="1">
                <a:spLocks noChangeArrowheads="1"/>
              </p:cNvSpPr>
              <p:nvPr/>
            </p:nvSpPr>
            <p:spPr bwMode="auto">
              <a:xfrm>
                <a:off x="343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8" name="Text Box 130"/>
              <p:cNvSpPr txBox="1">
                <a:spLocks noChangeArrowheads="1"/>
              </p:cNvSpPr>
              <p:nvPr/>
            </p:nvSpPr>
            <p:spPr bwMode="auto">
              <a:xfrm>
                <a:off x="3552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69" name="Text Box 131"/>
              <p:cNvSpPr txBox="1">
                <a:spLocks noChangeArrowheads="1"/>
              </p:cNvSpPr>
              <p:nvPr/>
            </p:nvSpPr>
            <p:spPr bwMode="auto">
              <a:xfrm>
                <a:off x="366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0" name="Text Box 132"/>
              <p:cNvSpPr txBox="1">
                <a:spLocks noChangeArrowheads="1"/>
              </p:cNvSpPr>
              <p:nvPr/>
            </p:nvSpPr>
            <p:spPr bwMode="auto">
              <a:xfrm>
                <a:off x="378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1" name="Text Box 133"/>
              <p:cNvSpPr txBox="1">
                <a:spLocks noChangeArrowheads="1"/>
              </p:cNvSpPr>
              <p:nvPr/>
            </p:nvSpPr>
            <p:spPr bwMode="auto">
              <a:xfrm>
                <a:off x="389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2" name="Text Box 134"/>
              <p:cNvSpPr txBox="1">
                <a:spLocks noChangeArrowheads="1"/>
              </p:cNvSpPr>
              <p:nvPr/>
            </p:nvSpPr>
            <p:spPr bwMode="auto">
              <a:xfrm>
                <a:off x="401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3" name="Text Box 135"/>
              <p:cNvSpPr txBox="1">
                <a:spLocks noChangeArrowheads="1"/>
              </p:cNvSpPr>
              <p:nvPr/>
            </p:nvSpPr>
            <p:spPr bwMode="auto">
              <a:xfrm>
                <a:off x="412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4" name="Text Box 136"/>
              <p:cNvSpPr txBox="1">
                <a:spLocks noChangeArrowheads="1"/>
              </p:cNvSpPr>
              <p:nvPr/>
            </p:nvSpPr>
            <p:spPr bwMode="auto">
              <a:xfrm>
                <a:off x="424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75" name="Text Box 137"/>
              <p:cNvSpPr txBox="1">
                <a:spLocks noChangeArrowheads="1"/>
              </p:cNvSpPr>
              <p:nvPr/>
            </p:nvSpPr>
            <p:spPr bwMode="auto">
              <a:xfrm>
                <a:off x="435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45</a:t>
            </a:fld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10168" y="434874"/>
            <a:ext cx="8606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Examples of Double Precision Float</a:t>
            </a:r>
          </a:p>
        </p:txBody>
      </p:sp>
    </p:spTree>
    <p:extLst>
      <p:ext uri="{BB962C8B-B14F-4D97-AF65-F5344CB8AC3E}">
        <p14:creationId xmlns:p14="http://schemas.microsoft.com/office/powerpoint/2010/main" val="116198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6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3646" y="1313384"/>
            <a:ext cx="11256578" cy="5544616"/>
          </a:xfrm>
        </p:spPr>
        <p:txBody>
          <a:bodyPr>
            <a:normAutofit/>
          </a:bodyPr>
          <a:lstStyle/>
          <a:p>
            <a:pPr marL="349250" indent="-349250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200" dirty="0">
                <a:latin typeface="Helvetica Neue Light"/>
              </a:rPr>
              <a:t>Convert </a:t>
            </a:r>
            <a:r>
              <a:rPr lang="en-US" altLang="en-US" sz="2200" dirty="0" smtClean="0">
                <a:latin typeface="Helvetica Neue Light"/>
              </a:rPr>
              <a:t>- 0.8125 </a:t>
            </a:r>
            <a:r>
              <a:rPr lang="en-US" altLang="en-US" sz="2200" dirty="0">
                <a:latin typeface="Helvetica Neue Light"/>
              </a:rPr>
              <a:t>to single and double-precision floating-point</a:t>
            </a:r>
          </a:p>
          <a:p>
            <a:pPr marL="349250" indent="-349250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Solution:</a:t>
            </a:r>
          </a:p>
          <a:p>
            <a:pPr marL="739775" lvl="1" indent="-2762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latin typeface="Helvetica Neue Light"/>
              </a:rPr>
              <a:t>Fraction bits can be obtained using multiplication by 2</a:t>
            </a:r>
          </a:p>
          <a:p>
            <a:pPr lvl="2" indent="-2889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latin typeface="Helvetica Neue Light"/>
              </a:rPr>
              <a:t>0.8125 × 2	=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dirty="0">
                <a:latin typeface="Helvetica Neue Light"/>
              </a:rPr>
              <a:t>.625</a:t>
            </a:r>
          </a:p>
          <a:p>
            <a:pPr lvl="2" indent="-2889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latin typeface="Helvetica Neue Light"/>
              </a:rPr>
              <a:t>0.625 × 2	=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dirty="0">
                <a:latin typeface="Helvetica Neue Light"/>
              </a:rPr>
              <a:t>.25</a:t>
            </a:r>
          </a:p>
          <a:p>
            <a:pPr lvl="2" indent="-2889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latin typeface="Helvetica Neue Light"/>
              </a:rPr>
              <a:t>0.25 × 2	=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0</a:t>
            </a:r>
            <a:r>
              <a:rPr lang="en-US" altLang="en-US" sz="2000" dirty="0">
                <a:latin typeface="Helvetica Neue Light"/>
              </a:rPr>
              <a:t>.5</a:t>
            </a:r>
          </a:p>
          <a:p>
            <a:pPr lvl="2" indent="-2889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latin typeface="Helvetica Neue Light"/>
              </a:rPr>
              <a:t>0.5 × 2	=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en-US" sz="2000" dirty="0">
                <a:latin typeface="Helvetica Neue Light"/>
              </a:rPr>
              <a:t>.0</a:t>
            </a:r>
          </a:p>
          <a:p>
            <a:pPr lvl="2" indent="-2889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>
                <a:latin typeface="Helvetica Neue Light"/>
              </a:rPr>
              <a:t>Stop when fractional part is 0, or after computing all required fraction bits</a:t>
            </a:r>
          </a:p>
          <a:p>
            <a:pPr marL="739775" lvl="1" indent="-2762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 smtClean="0">
                <a:latin typeface="Helvetica Neue Light"/>
              </a:rPr>
              <a:t>Fraction </a:t>
            </a:r>
            <a:r>
              <a:rPr lang="en-US" altLang="en-US" sz="2000" dirty="0">
                <a:latin typeface="Helvetica Neue Light"/>
              </a:rPr>
              <a:t>= (0.1101)</a:t>
            </a:r>
            <a:r>
              <a:rPr lang="en-US" altLang="en-US" sz="2000" baseline="-25000" dirty="0">
                <a:latin typeface="Helvetica Neue Light"/>
              </a:rPr>
              <a:t>2</a:t>
            </a:r>
            <a:r>
              <a:rPr lang="en-US" altLang="en-US" sz="2000" dirty="0">
                <a:latin typeface="Helvetica Neue Light"/>
              </a:rPr>
              <a:t> =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(1.101)</a:t>
            </a:r>
            <a:r>
              <a:rPr lang="en-US" altLang="en-US" sz="2000" baseline="-25000" dirty="0">
                <a:solidFill>
                  <a:srgbClr val="000099"/>
                </a:solidFill>
                <a:latin typeface="Helvetica Neue Light"/>
              </a:rPr>
              <a:t>2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 × 2</a:t>
            </a:r>
            <a:r>
              <a:rPr lang="en-US" altLang="en-US" sz="2000" baseline="30000" dirty="0">
                <a:solidFill>
                  <a:srgbClr val="000099"/>
                </a:solidFill>
                <a:latin typeface="Helvetica Neue Light"/>
              </a:rPr>
              <a:t> –1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(Normalized)</a:t>
            </a:r>
          </a:p>
          <a:p>
            <a:pPr marL="739775" lvl="1" indent="-276225">
              <a:spcBef>
                <a:spcPts val="600"/>
              </a:spcBef>
              <a:tabLst>
                <a:tab pos="2343150" algn="l"/>
              </a:tabLst>
            </a:pPr>
            <a:r>
              <a:rPr lang="en-US" altLang="en-US" sz="2000" dirty="0" smtClean="0">
                <a:latin typeface="Helvetica Neue Light"/>
              </a:rPr>
              <a:t>E =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–1 + Bias =</a:t>
            </a:r>
            <a:r>
              <a:rPr lang="en-US" altLang="en-US" sz="2000" dirty="0">
                <a:latin typeface="Helvetica Neue Light"/>
              </a:rPr>
              <a:t> 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126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(single precision)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 </a:t>
            </a:r>
            <a:r>
              <a:rPr lang="en-US" altLang="en-US" sz="2000" dirty="0">
                <a:latin typeface="Helvetica Neue Light"/>
              </a:rPr>
              <a:t>and</a:t>
            </a:r>
            <a:r>
              <a:rPr lang="en-US" altLang="en-US" sz="2000" dirty="0">
                <a:solidFill>
                  <a:srgbClr val="000099"/>
                </a:solidFill>
                <a:latin typeface="Helvetica Neue Light"/>
              </a:rPr>
              <a:t> 1022 </a:t>
            </a:r>
            <a:r>
              <a:rPr lang="en-US" altLang="en-US" sz="2000" dirty="0">
                <a:solidFill>
                  <a:srgbClr val="FF0000"/>
                </a:solidFill>
                <a:latin typeface="Helvetica Neue Light"/>
              </a:rPr>
              <a:t>(double)</a:t>
            </a:r>
            <a:endParaRPr lang="en-US" altLang="en-US" sz="2000" baseline="-25000" dirty="0">
              <a:solidFill>
                <a:srgbClr val="FF0000"/>
              </a:solidFill>
              <a:latin typeface="Helvetica Neue Light"/>
            </a:endParaRPr>
          </a:p>
        </p:txBody>
      </p:sp>
      <p:grpSp>
        <p:nvGrpSpPr>
          <p:cNvPr id="727153" name="Group 113"/>
          <p:cNvGrpSpPr>
            <a:grpSpLocks/>
          </p:cNvGrpSpPr>
          <p:nvPr/>
        </p:nvGrpSpPr>
        <p:grpSpPr bwMode="auto">
          <a:xfrm>
            <a:off x="5721444" y="2659237"/>
            <a:ext cx="2952883" cy="1332669"/>
            <a:chOff x="2348" y="1553"/>
            <a:chExt cx="1717" cy="720"/>
          </a:xfrm>
        </p:grpSpPr>
        <p:sp>
          <p:nvSpPr>
            <p:cNvPr id="15471" name="Text Box 5"/>
            <p:cNvSpPr txBox="1">
              <a:spLocks noChangeArrowheads="1"/>
            </p:cNvSpPr>
            <p:nvPr/>
          </p:nvSpPr>
          <p:spPr bwMode="auto">
            <a:xfrm>
              <a:off x="2576" y="1754"/>
              <a:ext cx="1489" cy="3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/>
                <a:t>0.8125 = (</a:t>
              </a:r>
              <a:r>
                <a:rPr lang="en-US" altLang="en-US" dirty="0" smtClean="0"/>
                <a:t>0.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1101</a:t>
              </a:r>
              <a:r>
                <a:rPr lang="en-US" altLang="en-US" dirty="0" smtClean="0"/>
                <a:t>)</a:t>
              </a:r>
              <a:r>
                <a:rPr lang="en-US" altLang="en-US" baseline="-25000" dirty="0" smtClean="0"/>
                <a:t>2    </a:t>
              </a:r>
              <a:endParaRPr lang="en-US" altLang="en-US" baseline="-25000" dirty="0"/>
            </a:p>
          </p:txBody>
        </p:sp>
        <p:sp>
          <p:nvSpPr>
            <p:cNvPr id="15472" name="AutoShape 6"/>
            <p:cNvSpPr>
              <a:spLocks/>
            </p:cNvSpPr>
            <p:nvPr/>
          </p:nvSpPr>
          <p:spPr bwMode="auto">
            <a:xfrm>
              <a:off x="2348" y="1553"/>
              <a:ext cx="106" cy="720"/>
            </a:xfrm>
            <a:prstGeom prst="rightBrace">
              <a:avLst>
                <a:gd name="adj1" fmla="val 56604"/>
                <a:gd name="adj2" fmla="val 50000"/>
              </a:avLst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682E160-25D4-AFF7-E114-23D84B16B981}"/>
              </a:ext>
            </a:extLst>
          </p:cNvPr>
          <p:cNvGrpSpPr/>
          <p:nvPr/>
        </p:nvGrpSpPr>
        <p:grpSpPr>
          <a:xfrm>
            <a:off x="3189777" y="5352817"/>
            <a:ext cx="5850731" cy="411162"/>
            <a:chOff x="2530874" y="5164559"/>
            <a:chExt cx="5850731" cy="411162"/>
          </a:xfrm>
        </p:grpSpPr>
        <p:sp>
          <p:nvSpPr>
            <p:cNvPr id="15439" name="Text Box 8"/>
            <p:cNvSpPr txBox="1">
              <a:spLocks noChangeArrowheads="1"/>
            </p:cNvSpPr>
            <p:nvPr/>
          </p:nvSpPr>
          <p:spPr bwMode="auto">
            <a:xfrm>
              <a:off x="2530874" y="5164559"/>
              <a:ext cx="182538" cy="411162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0" name="Text Box 9"/>
            <p:cNvSpPr txBox="1">
              <a:spLocks noChangeArrowheads="1"/>
            </p:cNvSpPr>
            <p:nvPr/>
          </p:nvSpPr>
          <p:spPr bwMode="auto">
            <a:xfrm>
              <a:off x="2713412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41" name="Text Box 10"/>
            <p:cNvSpPr txBox="1">
              <a:spLocks noChangeArrowheads="1"/>
            </p:cNvSpPr>
            <p:nvPr/>
          </p:nvSpPr>
          <p:spPr bwMode="auto">
            <a:xfrm>
              <a:off x="2895949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2" name="Text Box 11"/>
            <p:cNvSpPr txBox="1">
              <a:spLocks noChangeArrowheads="1"/>
            </p:cNvSpPr>
            <p:nvPr/>
          </p:nvSpPr>
          <p:spPr bwMode="auto">
            <a:xfrm>
              <a:off x="3078487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3" name="Text Box 12"/>
            <p:cNvSpPr txBox="1">
              <a:spLocks noChangeArrowheads="1"/>
            </p:cNvSpPr>
            <p:nvPr/>
          </p:nvSpPr>
          <p:spPr bwMode="auto">
            <a:xfrm>
              <a:off x="3261025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4" name="Text Box 13"/>
            <p:cNvSpPr txBox="1">
              <a:spLocks noChangeArrowheads="1"/>
            </p:cNvSpPr>
            <p:nvPr/>
          </p:nvSpPr>
          <p:spPr bwMode="auto">
            <a:xfrm>
              <a:off x="3445150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5" name="Text Box 14"/>
            <p:cNvSpPr txBox="1">
              <a:spLocks noChangeArrowheads="1"/>
            </p:cNvSpPr>
            <p:nvPr/>
          </p:nvSpPr>
          <p:spPr bwMode="auto">
            <a:xfrm>
              <a:off x="3627688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6" name="Text Box 15"/>
            <p:cNvSpPr txBox="1">
              <a:spLocks noChangeArrowheads="1"/>
            </p:cNvSpPr>
            <p:nvPr/>
          </p:nvSpPr>
          <p:spPr bwMode="auto">
            <a:xfrm>
              <a:off x="3810225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7" name="Text Box 16"/>
            <p:cNvSpPr txBox="1">
              <a:spLocks noChangeArrowheads="1"/>
            </p:cNvSpPr>
            <p:nvPr/>
          </p:nvSpPr>
          <p:spPr bwMode="auto">
            <a:xfrm>
              <a:off x="3992763" y="5164559"/>
              <a:ext cx="182538" cy="411162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48" name="Text Box 17"/>
            <p:cNvSpPr txBox="1">
              <a:spLocks noChangeArrowheads="1"/>
            </p:cNvSpPr>
            <p:nvPr/>
          </p:nvSpPr>
          <p:spPr bwMode="auto">
            <a:xfrm>
              <a:off x="4175301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49" name="Text Box 18"/>
            <p:cNvSpPr txBox="1">
              <a:spLocks noChangeArrowheads="1"/>
            </p:cNvSpPr>
            <p:nvPr/>
          </p:nvSpPr>
          <p:spPr bwMode="auto">
            <a:xfrm>
              <a:off x="4357839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0" name="Text Box 19"/>
            <p:cNvSpPr txBox="1">
              <a:spLocks noChangeArrowheads="1"/>
            </p:cNvSpPr>
            <p:nvPr/>
          </p:nvSpPr>
          <p:spPr bwMode="auto">
            <a:xfrm>
              <a:off x="4541964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51" name="Text Box 20"/>
            <p:cNvSpPr txBox="1">
              <a:spLocks noChangeArrowheads="1"/>
            </p:cNvSpPr>
            <p:nvPr/>
          </p:nvSpPr>
          <p:spPr bwMode="auto">
            <a:xfrm>
              <a:off x="4724501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2" name="Text Box 21"/>
            <p:cNvSpPr txBox="1">
              <a:spLocks noChangeArrowheads="1"/>
            </p:cNvSpPr>
            <p:nvPr/>
          </p:nvSpPr>
          <p:spPr bwMode="auto">
            <a:xfrm>
              <a:off x="4907039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3" name="Text Box 22"/>
            <p:cNvSpPr txBox="1">
              <a:spLocks noChangeArrowheads="1"/>
            </p:cNvSpPr>
            <p:nvPr/>
          </p:nvSpPr>
          <p:spPr bwMode="auto">
            <a:xfrm>
              <a:off x="5089577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4" name="Text Box 23"/>
            <p:cNvSpPr txBox="1">
              <a:spLocks noChangeArrowheads="1"/>
            </p:cNvSpPr>
            <p:nvPr/>
          </p:nvSpPr>
          <p:spPr bwMode="auto">
            <a:xfrm>
              <a:off x="5272114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5" name="Text Box 24"/>
            <p:cNvSpPr txBox="1">
              <a:spLocks noChangeArrowheads="1"/>
            </p:cNvSpPr>
            <p:nvPr/>
          </p:nvSpPr>
          <p:spPr bwMode="auto">
            <a:xfrm>
              <a:off x="5456240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6" name="Text Box 25"/>
            <p:cNvSpPr txBox="1">
              <a:spLocks noChangeArrowheads="1"/>
            </p:cNvSpPr>
            <p:nvPr/>
          </p:nvSpPr>
          <p:spPr bwMode="auto">
            <a:xfrm>
              <a:off x="5638777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7" name="Text Box 26"/>
            <p:cNvSpPr txBox="1">
              <a:spLocks noChangeArrowheads="1"/>
            </p:cNvSpPr>
            <p:nvPr/>
          </p:nvSpPr>
          <p:spPr bwMode="auto">
            <a:xfrm>
              <a:off x="5821315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8" name="Text Box 27"/>
            <p:cNvSpPr txBox="1">
              <a:spLocks noChangeArrowheads="1"/>
            </p:cNvSpPr>
            <p:nvPr/>
          </p:nvSpPr>
          <p:spPr bwMode="auto">
            <a:xfrm>
              <a:off x="6003853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59" name="Text Box 28"/>
            <p:cNvSpPr txBox="1">
              <a:spLocks noChangeArrowheads="1"/>
            </p:cNvSpPr>
            <p:nvPr/>
          </p:nvSpPr>
          <p:spPr bwMode="auto">
            <a:xfrm>
              <a:off x="6186390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0" name="Text Box 29"/>
            <p:cNvSpPr txBox="1">
              <a:spLocks noChangeArrowheads="1"/>
            </p:cNvSpPr>
            <p:nvPr/>
          </p:nvSpPr>
          <p:spPr bwMode="auto">
            <a:xfrm>
              <a:off x="6370515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1" name="Text Box 30"/>
            <p:cNvSpPr txBox="1">
              <a:spLocks noChangeArrowheads="1"/>
            </p:cNvSpPr>
            <p:nvPr/>
          </p:nvSpPr>
          <p:spPr bwMode="auto">
            <a:xfrm>
              <a:off x="6553053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2" name="Text Box 31"/>
            <p:cNvSpPr txBox="1">
              <a:spLocks noChangeArrowheads="1"/>
            </p:cNvSpPr>
            <p:nvPr/>
          </p:nvSpPr>
          <p:spPr bwMode="auto">
            <a:xfrm>
              <a:off x="6735591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3" name="Text Box 32"/>
            <p:cNvSpPr txBox="1">
              <a:spLocks noChangeArrowheads="1"/>
            </p:cNvSpPr>
            <p:nvPr/>
          </p:nvSpPr>
          <p:spPr bwMode="auto">
            <a:xfrm>
              <a:off x="6918129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4" name="Text Box 33"/>
            <p:cNvSpPr txBox="1">
              <a:spLocks noChangeArrowheads="1"/>
            </p:cNvSpPr>
            <p:nvPr/>
          </p:nvSpPr>
          <p:spPr bwMode="auto">
            <a:xfrm>
              <a:off x="7100666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5" name="Text Box 34"/>
            <p:cNvSpPr txBox="1">
              <a:spLocks noChangeArrowheads="1"/>
            </p:cNvSpPr>
            <p:nvPr/>
          </p:nvSpPr>
          <p:spPr bwMode="auto">
            <a:xfrm>
              <a:off x="7284791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6" name="Text Box 35"/>
            <p:cNvSpPr txBox="1">
              <a:spLocks noChangeArrowheads="1"/>
            </p:cNvSpPr>
            <p:nvPr/>
          </p:nvSpPr>
          <p:spPr bwMode="auto">
            <a:xfrm>
              <a:off x="7467329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7" name="Text Box 36"/>
            <p:cNvSpPr txBox="1">
              <a:spLocks noChangeArrowheads="1"/>
            </p:cNvSpPr>
            <p:nvPr/>
          </p:nvSpPr>
          <p:spPr bwMode="auto">
            <a:xfrm>
              <a:off x="7649867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8" name="Text Box 37"/>
            <p:cNvSpPr txBox="1">
              <a:spLocks noChangeArrowheads="1"/>
            </p:cNvSpPr>
            <p:nvPr/>
          </p:nvSpPr>
          <p:spPr bwMode="auto">
            <a:xfrm>
              <a:off x="7832405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69" name="Text Box 38"/>
            <p:cNvSpPr txBox="1">
              <a:spLocks noChangeArrowheads="1"/>
            </p:cNvSpPr>
            <p:nvPr/>
          </p:nvSpPr>
          <p:spPr bwMode="auto">
            <a:xfrm>
              <a:off x="8014942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70" name="Text Box 39"/>
            <p:cNvSpPr txBox="1">
              <a:spLocks noChangeArrowheads="1"/>
            </p:cNvSpPr>
            <p:nvPr/>
          </p:nvSpPr>
          <p:spPr bwMode="auto">
            <a:xfrm>
              <a:off x="8199067" y="5164559"/>
              <a:ext cx="182538" cy="411162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17F0D07-03FF-77DA-CC13-16CA6CE9D025}"/>
              </a:ext>
            </a:extLst>
          </p:cNvPr>
          <p:cNvGrpSpPr/>
          <p:nvPr/>
        </p:nvGrpSpPr>
        <p:grpSpPr>
          <a:xfrm>
            <a:off x="3189777" y="5854469"/>
            <a:ext cx="5850731" cy="822326"/>
            <a:chOff x="2530874" y="5666211"/>
            <a:chExt cx="5850731" cy="822326"/>
          </a:xfrm>
        </p:grpSpPr>
        <p:sp>
          <p:nvSpPr>
            <p:cNvPr id="15407" name="Text Box 42"/>
            <p:cNvSpPr txBox="1">
              <a:spLocks noChangeArrowheads="1"/>
            </p:cNvSpPr>
            <p:nvPr/>
          </p:nvSpPr>
          <p:spPr bwMode="auto">
            <a:xfrm>
              <a:off x="2530874" y="5666211"/>
              <a:ext cx="182538" cy="411163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08" name="Text Box 43"/>
            <p:cNvSpPr txBox="1">
              <a:spLocks noChangeArrowheads="1"/>
            </p:cNvSpPr>
            <p:nvPr/>
          </p:nvSpPr>
          <p:spPr bwMode="auto">
            <a:xfrm>
              <a:off x="2713412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09" name="Text Box 44"/>
            <p:cNvSpPr txBox="1">
              <a:spLocks noChangeArrowheads="1"/>
            </p:cNvSpPr>
            <p:nvPr/>
          </p:nvSpPr>
          <p:spPr bwMode="auto">
            <a:xfrm>
              <a:off x="2895949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0" name="Text Box 45"/>
            <p:cNvSpPr txBox="1">
              <a:spLocks noChangeArrowheads="1"/>
            </p:cNvSpPr>
            <p:nvPr/>
          </p:nvSpPr>
          <p:spPr bwMode="auto">
            <a:xfrm>
              <a:off x="3078487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1" name="Text Box 46"/>
            <p:cNvSpPr txBox="1">
              <a:spLocks noChangeArrowheads="1"/>
            </p:cNvSpPr>
            <p:nvPr/>
          </p:nvSpPr>
          <p:spPr bwMode="auto">
            <a:xfrm>
              <a:off x="3261025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2" name="Text Box 47"/>
            <p:cNvSpPr txBox="1">
              <a:spLocks noChangeArrowheads="1"/>
            </p:cNvSpPr>
            <p:nvPr/>
          </p:nvSpPr>
          <p:spPr bwMode="auto">
            <a:xfrm>
              <a:off x="3445150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3" name="Text Box 48"/>
            <p:cNvSpPr txBox="1">
              <a:spLocks noChangeArrowheads="1"/>
            </p:cNvSpPr>
            <p:nvPr/>
          </p:nvSpPr>
          <p:spPr bwMode="auto">
            <a:xfrm>
              <a:off x="3627688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4" name="Text Box 49"/>
            <p:cNvSpPr txBox="1">
              <a:spLocks noChangeArrowheads="1"/>
            </p:cNvSpPr>
            <p:nvPr/>
          </p:nvSpPr>
          <p:spPr bwMode="auto">
            <a:xfrm>
              <a:off x="3810225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5" name="Text Box 50"/>
            <p:cNvSpPr txBox="1">
              <a:spLocks noChangeArrowheads="1"/>
            </p:cNvSpPr>
            <p:nvPr/>
          </p:nvSpPr>
          <p:spPr bwMode="auto">
            <a:xfrm>
              <a:off x="3992763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6" name="Text Box 51"/>
            <p:cNvSpPr txBox="1">
              <a:spLocks noChangeArrowheads="1"/>
            </p:cNvSpPr>
            <p:nvPr/>
          </p:nvSpPr>
          <p:spPr bwMode="auto">
            <a:xfrm>
              <a:off x="4175301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7" name="Text Box 52"/>
            <p:cNvSpPr txBox="1">
              <a:spLocks noChangeArrowheads="1"/>
            </p:cNvSpPr>
            <p:nvPr/>
          </p:nvSpPr>
          <p:spPr bwMode="auto">
            <a:xfrm>
              <a:off x="4357839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18" name="Text Box 53"/>
            <p:cNvSpPr txBox="1">
              <a:spLocks noChangeArrowheads="1"/>
            </p:cNvSpPr>
            <p:nvPr/>
          </p:nvSpPr>
          <p:spPr bwMode="auto">
            <a:xfrm>
              <a:off x="4541964" y="5666211"/>
              <a:ext cx="182538" cy="411163"/>
            </a:xfrm>
            <a:prstGeom prst="rect">
              <a:avLst/>
            </a:prstGeom>
            <a:solidFill>
              <a:srgbClr val="7CF8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19" name="Text Box 54"/>
            <p:cNvSpPr txBox="1">
              <a:spLocks noChangeArrowheads="1"/>
            </p:cNvSpPr>
            <p:nvPr/>
          </p:nvSpPr>
          <p:spPr bwMode="auto">
            <a:xfrm>
              <a:off x="4724501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20" name="Text Box 55"/>
            <p:cNvSpPr txBox="1">
              <a:spLocks noChangeArrowheads="1"/>
            </p:cNvSpPr>
            <p:nvPr/>
          </p:nvSpPr>
          <p:spPr bwMode="auto">
            <a:xfrm>
              <a:off x="4907039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1" name="Text Box 56"/>
            <p:cNvSpPr txBox="1">
              <a:spLocks noChangeArrowheads="1"/>
            </p:cNvSpPr>
            <p:nvPr/>
          </p:nvSpPr>
          <p:spPr bwMode="auto">
            <a:xfrm>
              <a:off x="5089577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422" name="Text Box 57"/>
            <p:cNvSpPr txBox="1">
              <a:spLocks noChangeArrowheads="1"/>
            </p:cNvSpPr>
            <p:nvPr/>
          </p:nvSpPr>
          <p:spPr bwMode="auto">
            <a:xfrm>
              <a:off x="5272114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3" name="Text Box 58"/>
            <p:cNvSpPr txBox="1">
              <a:spLocks noChangeArrowheads="1"/>
            </p:cNvSpPr>
            <p:nvPr/>
          </p:nvSpPr>
          <p:spPr bwMode="auto">
            <a:xfrm>
              <a:off x="5456240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4" name="Text Box 59"/>
            <p:cNvSpPr txBox="1">
              <a:spLocks noChangeArrowheads="1"/>
            </p:cNvSpPr>
            <p:nvPr/>
          </p:nvSpPr>
          <p:spPr bwMode="auto">
            <a:xfrm>
              <a:off x="5638777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5" name="Text Box 60"/>
            <p:cNvSpPr txBox="1">
              <a:spLocks noChangeArrowheads="1"/>
            </p:cNvSpPr>
            <p:nvPr/>
          </p:nvSpPr>
          <p:spPr bwMode="auto">
            <a:xfrm>
              <a:off x="5821315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6" name="Text Box 61"/>
            <p:cNvSpPr txBox="1">
              <a:spLocks noChangeArrowheads="1"/>
            </p:cNvSpPr>
            <p:nvPr/>
          </p:nvSpPr>
          <p:spPr bwMode="auto">
            <a:xfrm>
              <a:off x="6003853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7" name="Text Box 62"/>
            <p:cNvSpPr txBox="1">
              <a:spLocks noChangeArrowheads="1"/>
            </p:cNvSpPr>
            <p:nvPr/>
          </p:nvSpPr>
          <p:spPr bwMode="auto">
            <a:xfrm>
              <a:off x="6186390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8" name="Text Box 63"/>
            <p:cNvSpPr txBox="1">
              <a:spLocks noChangeArrowheads="1"/>
            </p:cNvSpPr>
            <p:nvPr/>
          </p:nvSpPr>
          <p:spPr bwMode="auto">
            <a:xfrm>
              <a:off x="6370515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29" name="Text Box 64"/>
            <p:cNvSpPr txBox="1">
              <a:spLocks noChangeArrowheads="1"/>
            </p:cNvSpPr>
            <p:nvPr/>
          </p:nvSpPr>
          <p:spPr bwMode="auto">
            <a:xfrm>
              <a:off x="6553053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0" name="Text Box 65"/>
            <p:cNvSpPr txBox="1">
              <a:spLocks noChangeArrowheads="1"/>
            </p:cNvSpPr>
            <p:nvPr/>
          </p:nvSpPr>
          <p:spPr bwMode="auto">
            <a:xfrm>
              <a:off x="6735591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1" name="Text Box 66"/>
            <p:cNvSpPr txBox="1">
              <a:spLocks noChangeArrowheads="1"/>
            </p:cNvSpPr>
            <p:nvPr/>
          </p:nvSpPr>
          <p:spPr bwMode="auto">
            <a:xfrm>
              <a:off x="6918129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2" name="Text Box 67"/>
            <p:cNvSpPr txBox="1">
              <a:spLocks noChangeArrowheads="1"/>
            </p:cNvSpPr>
            <p:nvPr/>
          </p:nvSpPr>
          <p:spPr bwMode="auto">
            <a:xfrm>
              <a:off x="7100666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3" name="Text Box 68"/>
            <p:cNvSpPr txBox="1">
              <a:spLocks noChangeArrowheads="1"/>
            </p:cNvSpPr>
            <p:nvPr/>
          </p:nvSpPr>
          <p:spPr bwMode="auto">
            <a:xfrm>
              <a:off x="7284791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4" name="Text Box 69"/>
            <p:cNvSpPr txBox="1">
              <a:spLocks noChangeArrowheads="1"/>
            </p:cNvSpPr>
            <p:nvPr/>
          </p:nvSpPr>
          <p:spPr bwMode="auto">
            <a:xfrm>
              <a:off x="7467329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5" name="Text Box 70"/>
            <p:cNvSpPr txBox="1">
              <a:spLocks noChangeArrowheads="1"/>
            </p:cNvSpPr>
            <p:nvPr/>
          </p:nvSpPr>
          <p:spPr bwMode="auto">
            <a:xfrm>
              <a:off x="7649867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6" name="Text Box 71"/>
            <p:cNvSpPr txBox="1">
              <a:spLocks noChangeArrowheads="1"/>
            </p:cNvSpPr>
            <p:nvPr/>
          </p:nvSpPr>
          <p:spPr bwMode="auto">
            <a:xfrm>
              <a:off x="7832405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7" name="Text Box 72"/>
            <p:cNvSpPr txBox="1">
              <a:spLocks noChangeArrowheads="1"/>
            </p:cNvSpPr>
            <p:nvPr/>
          </p:nvSpPr>
          <p:spPr bwMode="auto">
            <a:xfrm>
              <a:off x="8014942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438" name="Text Box 73"/>
            <p:cNvSpPr txBox="1">
              <a:spLocks noChangeArrowheads="1"/>
            </p:cNvSpPr>
            <p:nvPr/>
          </p:nvSpPr>
          <p:spPr bwMode="auto">
            <a:xfrm>
              <a:off x="8199067" y="5666211"/>
              <a:ext cx="182538" cy="411163"/>
            </a:xfrm>
            <a:prstGeom prst="rect">
              <a:avLst/>
            </a:prstGeom>
            <a:solidFill>
              <a:srgbClr val="D0FCE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grpSp>
          <p:nvGrpSpPr>
            <p:cNvPr id="15374" name="Group 74"/>
            <p:cNvGrpSpPr>
              <a:grpSpLocks/>
            </p:cNvGrpSpPr>
            <p:nvPr/>
          </p:nvGrpSpPr>
          <p:grpSpPr bwMode="auto">
            <a:xfrm>
              <a:off x="2530874" y="6077374"/>
              <a:ext cx="5850731" cy="411163"/>
              <a:chOff x="788" y="1123"/>
              <a:chExt cx="3686" cy="259"/>
            </a:xfrm>
            <a:solidFill>
              <a:srgbClr val="D0FCE8"/>
            </a:solidFill>
          </p:grpSpPr>
          <p:sp>
            <p:nvSpPr>
              <p:cNvPr id="15375" name="Text Box 75"/>
              <p:cNvSpPr txBox="1">
                <a:spLocks noChangeArrowheads="1"/>
              </p:cNvSpPr>
              <p:nvPr/>
            </p:nvSpPr>
            <p:spPr bwMode="auto">
              <a:xfrm>
                <a:off x="78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76" name="Text Box 76"/>
              <p:cNvSpPr txBox="1">
                <a:spLocks noChangeArrowheads="1"/>
              </p:cNvSpPr>
              <p:nvPr/>
            </p:nvSpPr>
            <p:spPr bwMode="auto">
              <a:xfrm>
                <a:off x="90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77" name="Text Box 77"/>
              <p:cNvSpPr txBox="1">
                <a:spLocks noChangeArrowheads="1"/>
              </p:cNvSpPr>
              <p:nvPr/>
            </p:nvSpPr>
            <p:spPr bwMode="auto">
              <a:xfrm>
                <a:off x="101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78" name="Text Box 78"/>
              <p:cNvSpPr txBox="1">
                <a:spLocks noChangeArrowheads="1"/>
              </p:cNvSpPr>
              <p:nvPr/>
            </p:nvSpPr>
            <p:spPr bwMode="auto">
              <a:xfrm>
                <a:off x="113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79" name="Text Box 79"/>
              <p:cNvSpPr txBox="1">
                <a:spLocks noChangeArrowheads="1"/>
              </p:cNvSpPr>
              <p:nvPr/>
            </p:nvSpPr>
            <p:spPr bwMode="auto">
              <a:xfrm>
                <a:off x="124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0" name="Text Box 80"/>
              <p:cNvSpPr txBox="1">
                <a:spLocks noChangeArrowheads="1"/>
              </p:cNvSpPr>
              <p:nvPr/>
            </p:nvSpPr>
            <p:spPr bwMode="auto">
              <a:xfrm>
                <a:off x="136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1" name="Text Box 81"/>
              <p:cNvSpPr txBox="1">
                <a:spLocks noChangeArrowheads="1"/>
              </p:cNvSpPr>
              <p:nvPr/>
            </p:nvSpPr>
            <p:spPr bwMode="auto">
              <a:xfrm>
                <a:off x="147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2" name="Text Box 82"/>
              <p:cNvSpPr txBox="1">
                <a:spLocks noChangeArrowheads="1"/>
              </p:cNvSpPr>
              <p:nvPr/>
            </p:nvSpPr>
            <p:spPr bwMode="auto">
              <a:xfrm>
                <a:off x="159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3" name="Text Box 83"/>
              <p:cNvSpPr txBox="1">
                <a:spLocks noChangeArrowheads="1"/>
              </p:cNvSpPr>
              <p:nvPr/>
            </p:nvSpPr>
            <p:spPr bwMode="auto">
              <a:xfrm>
                <a:off x="170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4" name="Text Box 84"/>
              <p:cNvSpPr txBox="1">
                <a:spLocks noChangeArrowheads="1"/>
              </p:cNvSpPr>
              <p:nvPr/>
            </p:nvSpPr>
            <p:spPr bwMode="auto">
              <a:xfrm>
                <a:off x="1824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5" name="Text Box 85"/>
              <p:cNvSpPr txBox="1">
                <a:spLocks noChangeArrowheads="1"/>
              </p:cNvSpPr>
              <p:nvPr/>
            </p:nvSpPr>
            <p:spPr bwMode="auto">
              <a:xfrm>
                <a:off x="193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6" name="Text Box 86"/>
              <p:cNvSpPr txBox="1">
                <a:spLocks noChangeArrowheads="1"/>
              </p:cNvSpPr>
              <p:nvPr/>
            </p:nvSpPr>
            <p:spPr bwMode="auto">
              <a:xfrm>
                <a:off x="205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7" name="Text Box 87"/>
              <p:cNvSpPr txBox="1">
                <a:spLocks noChangeArrowheads="1"/>
              </p:cNvSpPr>
              <p:nvPr/>
            </p:nvSpPr>
            <p:spPr bwMode="auto">
              <a:xfrm>
                <a:off x="2170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8" name="Text Box 88"/>
              <p:cNvSpPr txBox="1">
                <a:spLocks noChangeArrowheads="1"/>
              </p:cNvSpPr>
              <p:nvPr/>
            </p:nvSpPr>
            <p:spPr bwMode="auto">
              <a:xfrm>
                <a:off x="228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89" name="Text Box 89"/>
              <p:cNvSpPr txBox="1">
                <a:spLocks noChangeArrowheads="1"/>
              </p:cNvSpPr>
              <p:nvPr/>
            </p:nvSpPr>
            <p:spPr bwMode="auto">
              <a:xfrm>
                <a:off x="2400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0" name="Text Box 90"/>
              <p:cNvSpPr txBox="1">
                <a:spLocks noChangeArrowheads="1"/>
              </p:cNvSpPr>
              <p:nvPr/>
            </p:nvSpPr>
            <p:spPr bwMode="auto">
              <a:xfrm>
                <a:off x="2515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1" name="Text Box 91"/>
              <p:cNvSpPr txBox="1">
                <a:spLocks noChangeArrowheads="1"/>
              </p:cNvSpPr>
              <p:nvPr/>
            </p:nvSpPr>
            <p:spPr bwMode="auto">
              <a:xfrm>
                <a:off x="263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2" name="Text Box 92"/>
              <p:cNvSpPr txBox="1">
                <a:spLocks noChangeArrowheads="1"/>
              </p:cNvSpPr>
              <p:nvPr/>
            </p:nvSpPr>
            <p:spPr bwMode="auto">
              <a:xfrm>
                <a:off x="2746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3" name="Text Box 93"/>
              <p:cNvSpPr txBox="1">
                <a:spLocks noChangeArrowheads="1"/>
              </p:cNvSpPr>
              <p:nvPr/>
            </p:nvSpPr>
            <p:spPr bwMode="auto">
              <a:xfrm>
                <a:off x="286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4" name="Text Box 94"/>
              <p:cNvSpPr txBox="1">
                <a:spLocks noChangeArrowheads="1"/>
              </p:cNvSpPr>
              <p:nvPr/>
            </p:nvSpPr>
            <p:spPr bwMode="auto">
              <a:xfrm>
                <a:off x="2976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5" name="Text Box 95"/>
              <p:cNvSpPr txBox="1">
                <a:spLocks noChangeArrowheads="1"/>
              </p:cNvSpPr>
              <p:nvPr/>
            </p:nvSpPr>
            <p:spPr bwMode="auto">
              <a:xfrm>
                <a:off x="3091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6" name="Text Box 96"/>
              <p:cNvSpPr txBox="1">
                <a:spLocks noChangeArrowheads="1"/>
              </p:cNvSpPr>
              <p:nvPr/>
            </p:nvSpPr>
            <p:spPr bwMode="auto">
              <a:xfrm>
                <a:off x="320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7" name="Text Box 97"/>
              <p:cNvSpPr txBox="1">
                <a:spLocks noChangeArrowheads="1"/>
              </p:cNvSpPr>
              <p:nvPr/>
            </p:nvSpPr>
            <p:spPr bwMode="auto">
              <a:xfrm>
                <a:off x="3322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8" name="Text Box 98"/>
              <p:cNvSpPr txBox="1">
                <a:spLocks noChangeArrowheads="1"/>
              </p:cNvSpPr>
              <p:nvPr/>
            </p:nvSpPr>
            <p:spPr bwMode="auto">
              <a:xfrm>
                <a:off x="343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399" name="Text Box 99"/>
              <p:cNvSpPr txBox="1">
                <a:spLocks noChangeArrowheads="1"/>
              </p:cNvSpPr>
              <p:nvPr/>
            </p:nvSpPr>
            <p:spPr bwMode="auto">
              <a:xfrm>
                <a:off x="3552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0" name="Text Box 100"/>
              <p:cNvSpPr txBox="1">
                <a:spLocks noChangeArrowheads="1"/>
              </p:cNvSpPr>
              <p:nvPr/>
            </p:nvSpPr>
            <p:spPr bwMode="auto">
              <a:xfrm>
                <a:off x="3667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1" name="Text Box 101"/>
              <p:cNvSpPr txBox="1">
                <a:spLocks noChangeArrowheads="1"/>
              </p:cNvSpPr>
              <p:nvPr/>
            </p:nvSpPr>
            <p:spPr bwMode="auto">
              <a:xfrm>
                <a:off x="378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2" name="Text Box 102"/>
              <p:cNvSpPr txBox="1">
                <a:spLocks noChangeArrowheads="1"/>
              </p:cNvSpPr>
              <p:nvPr/>
            </p:nvSpPr>
            <p:spPr bwMode="auto">
              <a:xfrm>
                <a:off x="389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3" name="Text Box 103"/>
              <p:cNvSpPr txBox="1">
                <a:spLocks noChangeArrowheads="1"/>
              </p:cNvSpPr>
              <p:nvPr/>
            </p:nvSpPr>
            <p:spPr bwMode="auto">
              <a:xfrm>
                <a:off x="401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4" name="Text Box 104"/>
              <p:cNvSpPr txBox="1">
                <a:spLocks noChangeArrowheads="1"/>
              </p:cNvSpPr>
              <p:nvPr/>
            </p:nvSpPr>
            <p:spPr bwMode="auto">
              <a:xfrm>
                <a:off x="4128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5" name="Text Box 105"/>
              <p:cNvSpPr txBox="1">
                <a:spLocks noChangeArrowheads="1"/>
              </p:cNvSpPr>
              <p:nvPr/>
            </p:nvSpPr>
            <p:spPr bwMode="auto">
              <a:xfrm>
                <a:off x="4243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06" name="Text Box 106"/>
              <p:cNvSpPr txBox="1">
                <a:spLocks noChangeArrowheads="1"/>
              </p:cNvSpPr>
              <p:nvPr/>
            </p:nvSpPr>
            <p:spPr bwMode="auto">
              <a:xfrm>
                <a:off x="4359" y="1123"/>
                <a:ext cx="115" cy="259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altLang="en-US" sz="200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sp>
        <p:nvSpPr>
          <p:cNvPr id="727147" name="Text Box 107"/>
          <p:cNvSpPr txBox="1">
            <a:spLocks noChangeArrowheads="1"/>
          </p:cNvSpPr>
          <p:nvPr/>
        </p:nvSpPr>
        <p:spPr bwMode="auto">
          <a:xfrm>
            <a:off x="9133376" y="5273444"/>
            <a:ext cx="169055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 dirty="0">
                <a:solidFill>
                  <a:srgbClr val="FF0000"/>
                </a:solidFill>
              </a:rPr>
              <a:t>Single Precision</a:t>
            </a:r>
          </a:p>
        </p:txBody>
      </p:sp>
      <p:sp>
        <p:nvSpPr>
          <p:cNvPr id="727148" name="Text Box 108"/>
          <p:cNvSpPr txBox="1">
            <a:spLocks noChangeArrowheads="1"/>
          </p:cNvSpPr>
          <p:nvPr/>
        </p:nvSpPr>
        <p:spPr bwMode="auto">
          <a:xfrm>
            <a:off x="9133376" y="5960831"/>
            <a:ext cx="173699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 dirty="0">
                <a:solidFill>
                  <a:srgbClr val="FF0000"/>
                </a:solidFill>
              </a:rPr>
              <a:t>Double Precision</a:t>
            </a:r>
          </a:p>
        </p:txBody>
      </p:sp>
      <p:grpSp>
        <p:nvGrpSpPr>
          <p:cNvPr id="727149" name="Group 109"/>
          <p:cNvGrpSpPr>
            <a:grpSpLocks/>
          </p:cNvGrpSpPr>
          <p:nvPr/>
        </p:nvGrpSpPr>
        <p:grpSpPr bwMode="auto">
          <a:xfrm>
            <a:off x="2886289" y="4034121"/>
            <a:ext cx="2835155" cy="793812"/>
            <a:chOff x="1824" y="2621"/>
            <a:chExt cx="1786" cy="432"/>
          </a:xfrm>
        </p:grpSpPr>
        <p:sp>
          <p:nvSpPr>
            <p:cNvPr id="15370" name="Oval 110"/>
            <p:cNvSpPr>
              <a:spLocks noChangeArrowheads="1"/>
            </p:cNvSpPr>
            <p:nvPr/>
          </p:nvSpPr>
          <p:spPr bwMode="auto">
            <a:xfrm>
              <a:off x="3437" y="2621"/>
              <a:ext cx="173" cy="144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1" name="Oval 111"/>
            <p:cNvSpPr>
              <a:spLocks noChangeArrowheads="1"/>
            </p:cNvSpPr>
            <p:nvPr/>
          </p:nvSpPr>
          <p:spPr bwMode="auto">
            <a:xfrm>
              <a:off x="1824" y="2851"/>
              <a:ext cx="230" cy="202"/>
            </a:xfrm>
            <a:prstGeom prst="ellipse">
              <a:avLst/>
            </a:prstGeom>
            <a:noFill/>
            <a:ln w="12700">
              <a:solidFill>
                <a:srgbClr val="00B05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cxnSp>
          <p:nvCxnSpPr>
            <p:cNvPr id="15372" name="AutoShape 112"/>
            <p:cNvCxnSpPr>
              <a:cxnSpLocks noChangeShapeType="1"/>
              <a:stCxn id="15370" idx="4"/>
              <a:endCxn id="15371" idx="7"/>
            </p:cNvCxnSpPr>
            <p:nvPr/>
          </p:nvCxnSpPr>
          <p:spPr bwMode="auto">
            <a:xfrm rot="5400000">
              <a:off x="2714" y="2071"/>
              <a:ext cx="116" cy="1504"/>
            </a:xfrm>
            <a:prstGeom prst="curvedConnector3">
              <a:avLst>
                <a:gd name="adj1" fmla="val 74995"/>
              </a:avLst>
            </a:prstGeom>
            <a:noFill/>
            <a:ln w="12700">
              <a:solidFill>
                <a:srgbClr val="00B05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46</a:t>
            </a:fld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789406" y="534983"/>
            <a:ext cx="7314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Decimal to Binary Floating-Point</a:t>
            </a:r>
          </a:p>
        </p:txBody>
      </p:sp>
    </p:spTree>
    <p:extLst>
      <p:ext uri="{BB962C8B-B14F-4D97-AF65-F5344CB8AC3E}">
        <p14:creationId xmlns:p14="http://schemas.microsoft.com/office/powerpoint/2010/main" val="17074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7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7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47" grpId="0"/>
      <p:bldP spid="7271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47</a:t>
            </a:fld>
            <a:endParaRPr lang="en-US" b="1" dirty="0"/>
          </a:p>
        </p:txBody>
      </p:sp>
      <p:graphicFrame>
        <p:nvGraphicFramePr>
          <p:cNvPr id="5" name="Group 8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556255"/>
              </p:ext>
            </p:extLst>
          </p:nvPr>
        </p:nvGraphicFramePr>
        <p:xfrm>
          <a:off x="2232212" y="1653169"/>
          <a:ext cx="8845924" cy="2193996"/>
        </p:xfrm>
        <a:graphic>
          <a:graphicData uri="http://schemas.openxmlformats.org/drawingml/2006/table">
            <a:tbl>
              <a:tblPr/>
              <a:tblGrid>
                <a:gridCol w="28087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524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845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8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Single-Precision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Exponent = 8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Fraction = 23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Value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Normalized Number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1 to 254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Anything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(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1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.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× 2</a:t>
                      </a:r>
                      <a:r>
                        <a:rPr kumimoji="0" lang="en-US" sz="1800" b="0" i="1" u="none" strike="noStrike" cap="none" normalizeH="0" baseline="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E</a:t>
                      </a:r>
                      <a:r>
                        <a:rPr kumimoji="0" lang="en-US" sz="18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– 127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8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Denormalized Number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nonzero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(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.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× 2</a:t>
                      </a:r>
                      <a:r>
                        <a:rPr kumimoji="0" 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–126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8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Zero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8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Infinity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255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∞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8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NaN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(not a Number)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255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nonzero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NaN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  <a:cs typeface="Arial" charset="0"/>
                      </a:endParaRP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72443"/>
              </p:ext>
            </p:extLst>
          </p:nvPr>
        </p:nvGraphicFramePr>
        <p:xfrm>
          <a:off x="2254395" y="4212313"/>
          <a:ext cx="8823741" cy="2193996"/>
        </p:xfrm>
        <a:graphic>
          <a:graphicData uri="http://schemas.openxmlformats.org/drawingml/2006/table">
            <a:tbl>
              <a:tblPr/>
              <a:tblGrid>
                <a:gridCol w="28018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6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490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7597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8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Double-Precision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Exponent = 11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Fraction = 52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Value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3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Normalized Number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1 to 2046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Anything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(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1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.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× 2</a:t>
                      </a:r>
                      <a:r>
                        <a:rPr kumimoji="0" lang="en-US" sz="1800" b="0" i="1" u="none" strike="noStrike" cap="none" normalizeH="0" baseline="3000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E</a:t>
                      </a:r>
                      <a:r>
                        <a:rPr kumimoji="0" lang="en-US" sz="18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– 1023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43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Denormalized Number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nonzero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(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.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 × 2</a:t>
                      </a:r>
                      <a:r>
                        <a:rPr kumimoji="0" lang="en-US" sz="1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–1022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43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Zero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43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Infinity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2047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0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± ∞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43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NaN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2047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nonzero</a:t>
                      </a: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cs typeface="Arial" charset="0"/>
                        </a:rPr>
                        <a:t>NaN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  <a:cs typeface="Arial" charset="0"/>
                      </a:endParaRPr>
                    </a:p>
                  </a:txBody>
                  <a:tcPr marL="99060" marR="99060" marT="45673" marB="456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54325" y="501099"/>
            <a:ext cx="7160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Summary of IEEE 754 Encoding</a:t>
            </a:r>
          </a:p>
        </p:txBody>
      </p:sp>
    </p:spTree>
    <p:extLst>
      <p:ext uri="{BB962C8B-B14F-4D97-AF65-F5344CB8AC3E}">
        <p14:creationId xmlns:p14="http://schemas.microsoft.com/office/powerpoint/2010/main" val="25181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E52DE44-6240-2B24-0542-755A0E3A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2327691"/>
            <a:ext cx="8915399" cy="14688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Helvetica Neue Light"/>
              </a:rPr>
              <a:t>Other codes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232BE97-4E68-FF0C-D550-5337E66EB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48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025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4650" y="1719594"/>
            <a:ext cx="9768797" cy="4351338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 sz="2200" dirty="0">
                <a:latin typeface="Helvetica Neue Light"/>
              </a:rPr>
              <a:t>In the </a:t>
            </a:r>
            <a:r>
              <a:rPr lang="en-US" sz="2200" dirty="0" smtClean="0">
                <a:latin typeface="Helvetica Neue Light"/>
              </a:rPr>
              <a:t>Binary </a:t>
            </a:r>
            <a:r>
              <a:rPr lang="en-US" sz="2200" dirty="0">
                <a:latin typeface="Helvetica Neue Light"/>
              </a:rPr>
              <a:t>Coded Decimal (BCD) representation each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decimal digit </a:t>
            </a:r>
            <a:r>
              <a:rPr lang="en-US" sz="2200" dirty="0">
                <a:latin typeface="Helvetica Neue Light"/>
              </a:rPr>
              <a:t>is converted to its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4-bit pure binary </a:t>
            </a:r>
            <a:r>
              <a:rPr lang="en-US" sz="2200" dirty="0">
                <a:latin typeface="Helvetica Neue Light"/>
              </a:rPr>
              <a:t>equivalent </a:t>
            </a:r>
            <a:endParaRPr lang="tr-TR" sz="2200" dirty="0">
              <a:latin typeface="Helvetica Neue Light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1800"/>
              </a:spcBef>
              <a:defRPr/>
            </a:pPr>
            <a:r>
              <a:rPr lang="en-US" sz="2200" dirty="0">
                <a:latin typeface="Helvetica Neue Light"/>
                <a:cs typeface="Times New Roman" panose="02020603050405020304" pitchFamily="18" charset="0"/>
              </a:rPr>
              <a:t>This code is the simplest, most intuitive binary code for decimal digits and uses the same powers of 2 as a binary number, </a:t>
            </a:r>
            <a:endParaRPr lang="tr-TR" sz="2200" dirty="0">
              <a:latin typeface="Helvetica Neue Light"/>
              <a:cs typeface="Times New Roman" panose="02020603050405020304" pitchFamily="18" charset="0"/>
            </a:endParaRPr>
          </a:p>
          <a:p>
            <a:pPr lvl="1" algn="just" eaLnBrk="1" hangingPunct="1">
              <a:spcBef>
                <a:spcPts val="1800"/>
              </a:spcBef>
              <a:defRPr/>
            </a:pPr>
            <a:r>
              <a:rPr lang="en-US" sz="2200" dirty="0">
                <a:latin typeface="Helvetica Neue Light"/>
                <a:cs typeface="Times New Roman" panose="02020603050405020304" pitchFamily="18" charset="0"/>
              </a:rPr>
              <a:t>but only encodes the first ten values from 0 to 9.</a:t>
            </a:r>
            <a:endParaRPr lang="tr-TR" sz="2200" dirty="0">
              <a:latin typeface="Helvetica Neue Light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2400"/>
              </a:spcBef>
              <a:defRPr/>
            </a:pPr>
            <a:r>
              <a:rPr lang="en-US" sz="2200" dirty="0">
                <a:latin typeface="Helvetica Neue Light"/>
              </a:rPr>
              <a:t>For example: </a:t>
            </a:r>
            <a:r>
              <a:rPr lang="tr-TR" sz="2200" dirty="0">
                <a:latin typeface="Helvetica Neue Light"/>
              </a:rPr>
              <a:t>(</a:t>
            </a:r>
            <a:r>
              <a:rPr lang="en-US" sz="2200" dirty="0">
                <a:latin typeface="Helvetica Neue Light"/>
              </a:rPr>
              <a:t>57</a:t>
            </a:r>
            <a:r>
              <a:rPr lang="tr-TR" sz="2200" dirty="0">
                <a:latin typeface="Helvetica Neue Light"/>
              </a:rPr>
              <a:t>)</a:t>
            </a:r>
            <a:r>
              <a:rPr lang="en-US" sz="2200" baseline="-25000" dirty="0" err="1">
                <a:latin typeface="Helvetica Neue Light"/>
              </a:rPr>
              <a:t>dec</a:t>
            </a:r>
            <a:r>
              <a:rPr lang="en-US" sz="2200" dirty="0">
                <a:latin typeface="Helvetica Neue Light"/>
              </a:rPr>
              <a:t> </a:t>
            </a:r>
            <a:r>
              <a:rPr lang="tr-TR" sz="2200" dirty="0">
                <a:latin typeface="Helvetica Neue Light"/>
                <a:sym typeface="Wingdings" panose="05000000000000000000" pitchFamily="2" charset="2"/>
              </a:rPr>
              <a:t> (?) </a:t>
            </a:r>
            <a:r>
              <a:rPr lang="en-US" sz="2200" baseline="-25000" dirty="0" err="1">
                <a:latin typeface="Helvetica Neue Light"/>
              </a:rPr>
              <a:t>bcd</a:t>
            </a:r>
            <a:endParaRPr lang="tr-TR" sz="2200" baseline="-25000" dirty="0">
              <a:latin typeface="Helvetica Neue Light"/>
            </a:endParaRPr>
          </a:p>
          <a:p>
            <a:pPr marL="914400" lvl="2" indent="0">
              <a:spcBef>
                <a:spcPts val="1800"/>
              </a:spcBef>
              <a:buNone/>
              <a:defRPr/>
            </a:pPr>
            <a:r>
              <a:rPr lang="tr-TR" sz="2200" b="1" dirty="0">
                <a:latin typeface="Helvetica Neue Light"/>
              </a:rPr>
              <a:t>			</a:t>
            </a:r>
            <a:r>
              <a:rPr lang="tr-TR" sz="2200" dirty="0">
                <a:latin typeface="Helvetica Neue Light"/>
              </a:rPr>
              <a:t>    (   </a:t>
            </a:r>
            <a:r>
              <a:rPr lang="tr-TR" sz="2200" dirty="0">
                <a:solidFill>
                  <a:srgbClr val="FF0000"/>
                </a:solidFill>
                <a:latin typeface="Helvetica Neue Light"/>
              </a:rPr>
              <a:t>5</a:t>
            </a:r>
            <a:r>
              <a:rPr lang="tr-TR" sz="2200" dirty="0">
                <a:latin typeface="Helvetica Neue Light"/>
              </a:rPr>
              <a:t>       </a:t>
            </a:r>
            <a:r>
              <a:rPr lang="tr-TR" sz="2200" dirty="0">
                <a:solidFill>
                  <a:srgbClr val="00B050"/>
                </a:solidFill>
                <a:latin typeface="Helvetica Neue Light"/>
              </a:rPr>
              <a:t>7</a:t>
            </a:r>
            <a:r>
              <a:rPr lang="tr-TR" sz="2200" dirty="0">
                <a:latin typeface="Helvetica Neue Light"/>
              </a:rPr>
              <a:t>  </a:t>
            </a:r>
            <a:r>
              <a:rPr lang="tr-TR" sz="2200" dirty="0" smtClean="0">
                <a:latin typeface="Helvetica Neue Light"/>
              </a:rPr>
              <a:t>)</a:t>
            </a:r>
            <a:r>
              <a:rPr lang="en-US" sz="2200" baseline="-25000" dirty="0">
                <a:latin typeface="Helvetica Neue Light"/>
              </a:rPr>
              <a:t> </a:t>
            </a:r>
            <a:r>
              <a:rPr lang="en-US" sz="2200" baseline="-25000" dirty="0" err="1" smtClean="0">
                <a:latin typeface="Helvetica Neue Light"/>
              </a:rPr>
              <a:t>dec</a:t>
            </a:r>
            <a:r>
              <a:rPr lang="fr-FR" sz="2200" dirty="0">
                <a:latin typeface="Helvetica Neue Light"/>
              </a:rPr>
              <a:t> </a:t>
            </a:r>
            <a:r>
              <a:rPr lang="en-US" sz="2200" dirty="0" smtClean="0">
                <a:latin typeface="Helvetica Neue Light"/>
              </a:rPr>
              <a:t>= </a:t>
            </a:r>
            <a:r>
              <a:rPr lang="tr-TR" sz="2200" dirty="0">
                <a:latin typeface="Helvetica Neue Light"/>
              </a:rPr>
              <a:t>(</a:t>
            </a:r>
            <a:r>
              <a:rPr lang="en-US" sz="2200" dirty="0" smtClean="0">
                <a:solidFill>
                  <a:srgbClr val="FF0000"/>
                </a:solidFill>
                <a:latin typeface="Helvetica Neue Light"/>
              </a:rPr>
              <a:t>0101 </a:t>
            </a:r>
            <a:r>
              <a:rPr lang="en-US" sz="2200" dirty="0" smtClean="0">
                <a:latin typeface="Helvetica Neue Light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Helvetica Neue Light"/>
              </a:rPr>
              <a:t>0111</a:t>
            </a:r>
            <a:r>
              <a:rPr lang="tr-TR" sz="2200" dirty="0" smtClean="0">
                <a:latin typeface="Helvetica Neue Light"/>
              </a:rPr>
              <a:t>)</a:t>
            </a:r>
            <a:r>
              <a:rPr lang="en-US" sz="2200" baseline="-25000" dirty="0">
                <a:latin typeface="Helvetica Neue Light"/>
              </a:rPr>
              <a:t> </a:t>
            </a:r>
            <a:r>
              <a:rPr lang="en-US" sz="2200" baseline="-25000" dirty="0" err="1">
                <a:latin typeface="Helvetica Neue Light"/>
              </a:rPr>
              <a:t>bcd</a:t>
            </a:r>
            <a:endParaRPr lang="en-US" dirty="0"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49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020061" y="568132"/>
            <a:ext cx="6519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Binary Coded Decimal (BCD)</a:t>
            </a:r>
          </a:p>
        </p:txBody>
      </p:sp>
    </p:spTree>
    <p:extLst>
      <p:ext uri="{BB962C8B-B14F-4D97-AF65-F5344CB8AC3E}">
        <p14:creationId xmlns:p14="http://schemas.microsoft.com/office/powerpoint/2010/main" val="2716647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94667" y="567224"/>
            <a:ext cx="8911687" cy="1280890"/>
          </a:xfrm>
        </p:spPr>
        <p:txBody>
          <a:bodyPr/>
          <a:lstStyle/>
          <a:p>
            <a:r>
              <a:rPr lang="fr-FR" b="1" dirty="0" err="1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Decimal</a:t>
            </a:r>
            <a:r>
              <a:rPr lang="fr-FR" b="1" dirty="0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 </a:t>
            </a:r>
            <a:r>
              <a:rPr lang="fr-FR" b="1" dirty="0" smtClean="0">
                <a:solidFill>
                  <a:schemeClr val="bg2">
                    <a:lumMod val="25000"/>
                  </a:schemeClr>
                </a:solidFill>
                <a:latin typeface="Helvetica Neue Light"/>
              </a:rPr>
              <a:t>System : base 10</a:t>
            </a:r>
            <a:endParaRPr lang="fr-FR" b="1" dirty="0">
              <a:solidFill>
                <a:schemeClr val="bg2">
                  <a:lumMod val="25000"/>
                </a:schemeClr>
              </a:solidFill>
              <a:latin typeface="Helvetica Neue Ligh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13863" y="1419945"/>
            <a:ext cx="8915400" cy="3777622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2200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The decimal system is called the base (radix)10 system because it has 10 digits (0,1,2,3,4,5,6,7,8,9)</a:t>
            </a:r>
            <a:endParaRPr lang="fr-FR" sz="2200" dirty="0">
              <a:solidFill>
                <a:prstClr val="black"/>
              </a:solidFill>
              <a:latin typeface="Helvetica Neue Light"/>
              <a:cs typeface="Traditional Arabic" panose="02020603050405020304" pitchFamily="18" charset="-78"/>
            </a:endParaRPr>
          </a:p>
          <a:p>
            <a:pPr algn="just">
              <a:spcBef>
                <a:spcPts val="1200"/>
              </a:spcBef>
            </a:pPr>
            <a:r>
              <a:rPr lang="en-US" sz="2200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The decimal system is </a:t>
            </a:r>
            <a:r>
              <a:rPr lang="en-US" sz="2200" b="1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a positional-value system </a:t>
            </a:r>
            <a:r>
              <a:rPr lang="en-US" sz="2200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in which the value of a digit depends on its </a:t>
            </a:r>
            <a:r>
              <a:rPr lang="en-US" sz="2200" dirty="0">
                <a:solidFill>
                  <a:srgbClr val="FF0000"/>
                </a:solidFill>
                <a:latin typeface="Helvetica Neue Light"/>
                <a:cs typeface="Traditional Arabic" panose="02020603050405020304" pitchFamily="18" charset="-78"/>
              </a:rPr>
              <a:t>position</a:t>
            </a:r>
            <a:r>
              <a:rPr lang="en-US" sz="2200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.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="" xmlns:a16="http://schemas.microsoft.com/office/drawing/2014/main" id="{20064A91-93A0-406D-A321-B55987EBD108}"/>
              </a:ext>
            </a:extLst>
          </p:cNvPr>
          <p:cNvSpPr txBox="1"/>
          <p:nvPr/>
        </p:nvSpPr>
        <p:spPr>
          <a:xfrm>
            <a:off x="5980234" y="3167799"/>
            <a:ext cx="513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3200" dirty="0" smtClean="0">
                <a:solidFill>
                  <a:srgbClr val="0070C0"/>
                </a:solidFill>
                <a:latin typeface="Helvetica Neue Light"/>
              </a:rPr>
              <a:t>2</a:t>
            </a:r>
            <a:endParaRPr lang="aa-ET" sz="32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CBEF72E3-3214-4949-83C4-A33A504DD41B}"/>
              </a:ext>
            </a:extLst>
          </p:cNvPr>
          <p:cNvSpPr txBox="1"/>
          <p:nvPr/>
        </p:nvSpPr>
        <p:spPr>
          <a:xfrm>
            <a:off x="6450511" y="3167799"/>
            <a:ext cx="513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3200" dirty="0" smtClean="0">
                <a:solidFill>
                  <a:srgbClr val="0070C0"/>
                </a:solidFill>
                <a:latin typeface="Helvetica Neue Light"/>
              </a:rPr>
              <a:t>7</a:t>
            </a:r>
            <a:endParaRPr lang="aa-ET" sz="32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="" xmlns:a16="http://schemas.microsoft.com/office/drawing/2014/main" id="{0DB83BC9-D65E-44C9-9895-EA5D474E6B76}"/>
              </a:ext>
            </a:extLst>
          </p:cNvPr>
          <p:cNvSpPr txBox="1"/>
          <p:nvPr/>
        </p:nvSpPr>
        <p:spPr>
          <a:xfrm>
            <a:off x="6922344" y="3167799"/>
            <a:ext cx="513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3200" dirty="0" smtClean="0">
                <a:solidFill>
                  <a:srgbClr val="0070C0"/>
                </a:solidFill>
                <a:latin typeface="Helvetica Neue Light"/>
              </a:rPr>
              <a:t>4</a:t>
            </a:r>
            <a:endParaRPr lang="aa-ET" sz="32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28ECA1E2-19BF-451C-B01E-B324F324FD19}"/>
              </a:ext>
            </a:extLst>
          </p:cNvPr>
          <p:cNvSpPr txBox="1"/>
          <p:nvPr/>
        </p:nvSpPr>
        <p:spPr>
          <a:xfrm>
            <a:off x="7400130" y="3169107"/>
            <a:ext cx="513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3200" dirty="0" smtClean="0">
                <a:solidFill>
                  <a:srgbClr val="0070C0"/>
                </a:solidFill>
                <a:latin typeface="Helvetica Neue Light"/>
              </a:rPr>
              <a:t>5</a:t>
            </a:r>
            <a:endParaRPr lang="aa-ET" sz="32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="" xmlns:a16="http://schemas.microsoft.com/office/drawing/2014/main" id="{82AF2A7D-01CF-482C-85D3-1F3CC9756306}"/>
              </a:ext>
            </a:extLst>
          </p:cNvPr>
          <p:cNvSpPr txBox="1"/>
          <p:nvPr/>
        </p:nvSpPr>
        <p:spPr>
          <a:xfrm rot="19171234">
            <a:off x="7133058" y="4152276"/>
            <a:ext cx="88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 err="1">
                <a:solidFill>
                  <a:srgbClr val="00B050"/>
                </a:solidFill>
                <a:latin typeface="Helvetica Neue Light"/>
              </a:rPr>
              <a:t>ones</a:t>
            </a:r>
            <a:endParaRPr lang="aa-ET" sz="20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="" xmlns:a16="http://schemas.microsoft.com/office/drawing/2014/main" id="{F1667B76-9E39-4634-B400-1C3A7998C91B}"/>
              </a:ext>
            </a:extLst>
          </p:cNvPr>
          <p:cNvSpPr txBox="1"/>
          <p:nvPr/>
        </p:nvSpPr>
        <p:spPr>
          <a:xfrm rot="19234651">
            <a:off x="6545572" y="4152327"/>
            <a:ext cx="94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 err="1">
                <a:solidFill>
                  <a:srgbClr val="00B050"/>
                </a:solidFill>
                <a:latin typeface="Helvetica Neue Light"/>
              </a:rPr>
              <a:t>Tens</a:t>
            </a:r>
            <a:endParaRPr lang="aa-ET" sz="20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="" xmlns:a16="http://schemas.microsoft.com/office/drawing/2014/main" id="{F4EC4FD6-EA91-4DB2-8CAC-4B93B7AB45AC}"/>
              </a:ext>
            </a:extLst>
          </p:cNvPr>
          <p:cNvSpPr txBox="1"/>
          <p:nvPr/>
        </p:nvSpPr>
        <p:spPr>
          <a:xfrm rot="19348615">
            <a:off x="5438585" y="4344365"/>
            <a:ext cx="164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B050"/>
                </a:solidFill>
                <a:latin typeface="Helvetica Neue Light"/>
              </a:rPr>
              <a:t>hundreds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="" xmlns:a16="http://schemas.microsoft.com/office/drawing/2014/main" id="{B2BB8091-50D3-4C47-B894-FE00274D9A37}"/>
              </a:ext>
            </a:extLst>
          </p:cNvPr>
          <p:cNvSpPr txBox="1"/>
          <p:nvPr/>
        </p:nvSpPr>
        <p:spPr>
          <a:xfrm rot="19353337">
            <a:off x="4651216" y="4282792"/>
            <a:ext cx="1993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 err="1">
                <a:solidFill>
                  <a:srgbClr val="00B050"/>
                </a:solidFill>
                <a:latin typeface="Helvetica Neue Light"/>
              </a:rPr>
              <a:t>Thousands</a:t>
            </a:r>
            <a:endParaRPr lang="aa-ET" sz="2000" dirty="0">
              <a:solidFill>
                <a:srgbClr val="00B050"/>
              </a:solidFill>
              <a:latin typeface="Helvetica Neue Light"/>
            </a:endParaRPr>
          </a:p>
        </p:txBody>
      </p:sp>
      <p:cxnSp>
        <p:nvCxnSpPr>
          <p:cNvPr id="12" name="Straight Arrow Connector 31">
            <a:extLst>
              <a:ext uri="{FF2B5EF4-FFF2-40B4-BE49-F238E27FC236}">
                <a16:creationId xmlns="" xmlns:a16="http://schemas.microsoft.com/office/drawing/2014/main" id="{408CCD4E-2077-472D-AACD-4DFA11A8BCD0}"/>
              </a:ext>
            </a:extLst>
          </p:cNvPr>
          <p:cNvCxnSpPr/>
          <p:nvPr/>
        </p:nvCxnSpPr>
        <p:spPr>
          <a:xfrm flipH="1" flipV="1">
            <a:off x="7656633" y="3680920"/>
            <a:ext cx="0" cy="31965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36">
            <a:extLst>
              <a:ext uri="{FF2B5EF4-FFF2-40B4-BE49-F238E27FC236}">
                <a16:creationId xmlns="" xmlns:a16="http://schemas.microsoft.com/office/drawing/2014/main" id="{58B5D195-3272-415A-84E2-07B094B53214}"/>
              </a:ext>
            </a:extLst>
          </p:cNvPr>
          <p:cNvCxnSpPr/>
          <p:nvPr/>
        </p:nvCxnSpPr>
        <p:spPr>
          <a:xfrm flipH="1" flipV="1">
            <a:off x="6707014" y="3680920"/>
            <a:ext cx="0" cy="31965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37">
            <a:extLst>
              <a:ext uri="{FF2B5EF4-FFF2-40B4-BE49-F238E27FC236}">
                <a16:creationId xmlns="" xmlns:a16="http://schemas.microsoft.com/office/drawing/2014/main" id="{CC3342A6-EA76-46B8-87A2-4431C5C3BDE7}"/>
              </a:ext>
            </a:extLst>
          </p:cNvPr>
          <p:cNvCxnSpPr/>
          <p:nvPr/>
        </p:nvCxnSpPr>
        <p:spPr>
          <a:xfrm flipH="1" flipV="1">
            <a:off x="7198654" y="3680920"/>
            <a:ext cx="0" cy="31965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38">
            <a:extLst>
              <a:ext uri="{FF2B5EF4-FFF2-40B4-BE49-F238E27FC236}">
                <a16:creationId xmlns="" xmlns:a16="http://schemas.microsoft.com/office/drawing/2014/main" id="{4A2C6B2C-81BC-418D-952D-DF0AD0E50C60}"/>
              </a:ext>
            </a:extLst>
          </p:cNvPr>
          <p:cNvCxnSpPr/>
          <p:nvPr/>
        </p:nvCxnSpPr>
        <p:spPr>
          <a:xfrm flipH="1" flipV="1">
            <a:off x="6253245" y="3680920"/>
            <a:ext cx="0" cy="31965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39">
            <a:extLst>
              <a:ext uri="{FF2B5EF4-FFF2-40B4-BE49-F238E27FC236}">
                <a16:creationId xmlns="" xmlns:a16="http://schemas.microsoft.com/office/drawing/2014/main" id="{EB366497-5C0F-42D0-80EF-FB15EF5F6E83}"/>
              </a:ext>
            </a:extLst>
          </p:cNvPr>
          <p:cNvSpPr txBox="1"/>
          <p:nvPr/>
        </p:nvSpPr>
        <p:spPr>
          <a:xfrm>
            <a:off x="7290435" y="4017164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fr-FR" sz="2000" baseline="30000" dirty="0">
                <a:solidFill>
                  <a:srgbClr val="FF0000"/>
                </a:solidFill>
                <a:latin typeface="Helvetica Neue Light"/>
              </a:rPr>
              <a:t>0</a:t>
            </a:r>
            <a:endParaRPr lang="aa-ET" sz="160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7" name="TextBox 40">
            <a:extLst>
              <a:ext uri="{FF2B5EF4-FFF2-40B4-BE49-F238E27FC236}">
                <a16:creationId xmlns="" xmlns:a16="http://schemas.microsoft.com/office/drawing/2014/main" id="{E9966F1A-DA05-41ED-BE3F-AB0321544FE2}"/>
              </a:ext>
            </a:extLst>
          </p:cNvPr>
          <p:cNvSpPr txBox="1"/>
          <p:nvPr/>
        </p:nvSpPr>
        <p:spPr>
          <a:xfrm>
            <a:off x="6820085" y="4011276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fr-FR" sz="2000" baseline="30000" dirty="0">
                <a:solidFill>
                  <a:srgbClr val="FF0000"/>
                </a:solidFill>
                <a:latin typeface="Helvetica Neue Light"/>
              </a:rPr>
              <a:t>1</a:t>
            </a:r>
            <a:endParaRPr lang="aa-ET" sz="160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="" xmlns:a16="http://schemas.microsoft.com/office/drawing/2014/main" id="{2BC68A18-78F4-4475-BC89-6E8C2FBF031F}"/>
              </a:ext>
            </a:extLst>
          </p:cNvPr>
          <p:cNvSpPr txBox="1"/>
          <p:nvPr/>
        </p:nvSpPr>
        <p:spPr>
          <a:xfrm>
            <a:off x="6359683" y="4006938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fr-FR" sz="2000" baseline="30000" dirty="0">
                <a:solidFill>
                  <a:srgbClr val="FF0000"/>
                </a:solidFill>
                <a:latin typeface="Helvetica Neue Light"/>
              </a:rPr>
              <a:t>2</a:t>
            </a:r>
            <a:endParaRPr lang="aa-ET" sz="160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19" name="TextBox 42">
            <a:extLst>
              <a:ext uri="{FF2B5EF4-FFF2-40B4-BE49-F238E27FC236}">
                <a16:creationId xmlns="" xmlns:a16="http://schemas.microsoft.com/office/drawing/2014/main" id="{D4A9E046-74AE-4CE6-99DE-C1930E165B2C}"/>
              </a:ext>
            </a:extLst>
          </p:cNvPr>
          <p:cNvSpPr txBox="1"/>
          <p:nvPr/>
        </p:nvSpPr>
        <p:spPr>
          <a:xfrm>
            <a:off x="5905112" y="4023488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fr-FR" sz="2000" b="1" baseline="30000" dirty="0">
                <a:solidFill>
                  <a:srgbClr val="FF0000"/>
                </a:solidFill>
                <a:latin typeface="Helvetica Neue Light"/>
              </a:rPr>
              <a:t>3</a:t>
            </a:r>
            <a:endParaRPr lang="aa-ET" sz="1600" b="1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24" name="TextBox 49">
            <a:extLst>
              <a:ext uri="{FF2B5EF4-FFF2-40B4-BE49-F238E27FC236}">
                <a16:creationId xmlns="" xmlns:a16="http://schemas.microsoft.com/office/drawing/2014/main" id="{FB3DD259-81FA-4D67-B8B5-F4B5A2F8CB36}"/>
              </a:ext>
            </a:extLst>
          </p:cNvPr>
          <p:cNvSpPr txBox="1"/>
          <p:nvPr/>
        </p:nvSpPr>
        <p:spPr>
          <a:xfrm>
            <a:off x="4694604" y="4023488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b="1" dirty="0">
                <a:solidFill>
                  <a:srgbClr val="00B050"/>
                </a:solidFill>
                <a:latin typeface="Helvetica Neue Light"/>
              </a:rPr>
              <a:t>10</a:t>
            </a:r>
            <a:r>
              <a:rPr lang="fr-FR" sz="2000" b="1" baseline="30000" dirty="0">
                <a:solidFill>
                  <a:srgbClr val="FF0000"/>
                </a:solidFill>
                <a:latin typeface="Helvetica Neue Light"/>
              </a:rPr>
              <a:t>x</a:t>
            </a:r>
            <a:endParaRPr lang="aa-ET" sz="1600" b="1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25" name="TextBox 50">
            <a:extLst>
              <a:ext uri="{FF2B5EF4-FFF2-40B4-BE49-F238E27FC236}">
                <a16:creationId xmlns="" xmlns:a16="http://schemas.microsoft.com/office/drawing/2014/main" id="{427F5971-025A-4255-B6FF-D5C436264653}"/>
              </a:ext>
            </a:extLst>
          </p:cNvPr>
          <p:cNvSpPr txBox="1"/>
          <p:nvPr/>
        </p:nvSpPr>
        <p:spPr>
          <a:xfrm>
            <a:off x="3455595" y="4006763"/>
            <a:ext cx="1679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fr-FR" sz="2000" dirty="0" err="1">
                <a:solidFill>
                  <a:srgbClr val="00B050"/>
                </a:solidFill>
                <a:latin typeface="Helvetica Neue Light"/>
              </a:rPr>
              <a:t>Weights</a:t>
            </a:r>
            <a:r>
              <a:rPr lang="fr-FR" sz="2000" dirty="0">
                <a:solidFill>
                  <a:srgbClr val="FF0000"/>
                </a:solidFill>
                <a:latin typeface="Helvetica Neue Light"/>
              </a:rPr>
              <a:t>:</a:t>
            </a:r>
            <a:endParaRPr lang="aa-ET" sz="2000" dirty="0">
              <a:solidFill>
                <a:srgbClr val="FF0000"/>
              </a:solidFill>
              <a:latin typeface="Helvetica Neue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08335" y="5015683"/>
            <a:ext cx="8654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2745= 2*10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3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7*10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2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4*10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1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5*10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0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(Polynomial representation)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08335" y="5455465"/>
            <a:ext cx="8654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2745.214 = 2*10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3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7*10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2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4*10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1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5*10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0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+ 2*10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-1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1*10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-2</a:t>
            </a:r>
            <a:r>
              <a:rPr lang="en-US" altLang="ar-SA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+ 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4*10</a:t>
            </a:r>
            <a:r>
              <a:rPr lang="en-US" altLang="ar-SA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-3</a:t>
            </a:r>
            <a:r>
              <a:rPr lang="en-US" altLang="ar-SA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endParaRPr lang="en-US" altLang="ar-SA" dirty="0">
              <a:solidFill>
                <a:prstClr val="black"/>
              </a:solidFill>
              <a:latin typeface="Helvetica Neue Light"/>
              <a:cs typeface="Traditional Arabic" panose="02020603050405020304" pitchFamily="18" charset="-78"/>
            </a:endParaRPr>
          </a:p>
          <a:p>
            <a:pPr lvl="0" defTabSz="914400"/>
            <a:endParaRPr lang="en-US" altLang="ar-SA" dirty="0">
              <a:solidFill>
                <a:prstClr val="black"/>
              </a:solidFill>
              <a:latin typeface="Helvetica Neue Light"/>
              <a:cs typeface="Traditional Arabic" panose="02020603050405020304" pitchFamily="18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95750" y="5977100"/>
            <a:ext cx="96107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Helvetica Neue Light"/>
              </a:rPr>
              <a:t>The 2 carries the most weight; it is referred to as the </a:t>
            </a:r>
            <a:r>
              <a:rPr lang="en-US" sz="2000" dirty="0" smtClean="0">
                <a:solidFill>
                  <a:srgbClr val="FF0000"/>
                </a:solidFill>
                <a:latin typeface="Helvetica Neue Light"/>
              </a:rPr>
              <a:t>most significant digit </a:t>
            </a:r>
            <a:r>
              <a:rPr lang="en-US" sz="2000" dirty="0" smtClean="0">
                <a:latin typeface="Helvetica Neue Light"/>
              </a:rPr>
              <a:t>(MSD).The 5 carries the least weight and is called the </a:t>
            </a:r>
            <a:r>
              <a:rPr lang="en-US" sz="2000" dirty="0" smtClean="0">
                <a:solidFill>
                  <a:srgbClr val="00B050"/>
                </a:solidFill>
                <a:latin typeface="Helvetica Neue Light"/>
              </a:rPr>
              <a:t>least significant digit </a:t>
            </a:r>
            <a:r>
              <a:rPr lang="en-US" sz="2000" dirty="0" smtClean="0">
                <a:latin typeface="Helvetica Neue Light"/>
              </a:rPr>
              <a:t>(LSD). </a:t>
            </a:r>
            <a:endParaRPr lang="en-US" sz="2000" dirty="0">
              <a:latin typeface="Helvetica Neue Ligh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083891" y="3183804"/>
            <a:ext cx="171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Helvetica Neue Light"/>
              </a:rPr>
              <a:t>For </a:t>
            </a:r>
            <a:r>
              <a:rPr lang="fr-FR" dirty="0" err="1" smtClean="0">
                <a:latin typeface="Helvetica Neue Light"/>
              </a:rPr>
              <a:t>example</a:t>
            </a:r>
            <a:r>
              <a:rPr lang="fr-FR" dirty="0" smtClean="0">
                <a:latin typeface="Helvetica Neue Light"/>
              </a:rPr>
              <a:t> :</a:t>
            </a:r>
            <a:endParaRPr lang="fr-FR" dirty="0">
              <a:latin typeface="Helvetica Neue Light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855156" y="2966775"/>
            <a:ext cx="720437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MSD</a:t>
            </a:r>
            <a:endParaRPr lang="fr-FR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7378299" y="2946509"/>
            <a:ext cx="720437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</a:t>
            </a:r>
            <a:r>
              <a:rPr lang="fr-FR" b="1" dirty="0" smtClean="0"/>
              <a:t>SD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3496767" y="3637606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Helvetica Neue Light"/>
              </a:rPr>
              <a:t>Positional</a:t>
            </a:r>
            <a:r>
              <a:rPr lang="fr-FR" dirty="0" smtClean="0">
                <a:solidFill>
                  <a:srgbClr val="FF0000"/>
                </a:solidFill>
                <a:latin typeface="Helvetica Neue Light"/>
              </a:rPr>
              <a:t> value</a:t>
            </a:r>
            <a:endParaRPr lang="fr-FR" dirty="0">
              <a:solidFill>
                <a:srgbClr val="FF0000"/>
              </a:solidFill>
              <a:latin typeface="Helvetica Neue Light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749" y="2757320"/>
            <a:ext cx="3590091" cy="2279813"/>
          </a:xfrm>
          <a:prstGeom prst="rect">
            <a:avLst/>
          </a:prstGeom>
        </p:spPr>
      </p:pic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1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6" grpId="0"/>
      <p:bldP spid="17" grpId="0"/>
      <p:bldP spid="18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7D77F1-A9B1-611B-3FC1-212326F70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284" y="1692699"/>
            <a:ext cx="10078081" cy="5851534"/>
          </a:xfrm>
        </p:spPr>
        <p:txBody>
          <a:bodyPr>
            <a:normAutofit/>
          </a:bodyPr>
          <a:lstStyle/>
          <a:p>
            <a:pPr algn="just"/>
            <a:r>
              <a:rPr lang="en-US" altLang="en-US" sz="2200" dirty="0">
                <a:latin typeface="Helvetica Neue Light"/>
              </a:rPr>
              <a:t>You can think of BCD in terms of column weights in groups of four bits. For an 8-bit BCD number, the column weights are: </a:t>
            </a:r>
            <a:endParaRPr lang="en-US" altLang="en-US" sz="2200" dirty="0" smtClean="0">
              <a:latin typeface="Helvetica Neue Light"/>
            </a:endParaRPr>
          </a:p>
          <a:p>
            <a:pPr marL="0" indent="0" algn="ctr">
              <a:buNone/>
            </a:pPr>
            <a:r>
              <a:rPr lang="en-US" altLang="en-US" sz="2200" dirty="0" smtClean="0">
                <a:latin typeface="Helvetica Neue Light"/>
              </a:rPr>
              <a:t>80  </a:t>
            </a:r>
            <a:r>
              <a:rPr lang="en-US" altLang="en-US" sz="2200" dirty="0">
                <a:latin typeface="Helvetica Neue Light"/>
              </a:rPr>
              <a:t>40  20  10   8   4   2   </a:t>
            </a:r>
            <a:r>
              <a:rPr lang="en-US" altLang="en-US" sz="2200" dirty="0" smtClean="0">
                <a:latin typeface="Helvetica Neue Light"/>
              </a:rPr>
              <a:t>1</a:t>
            </a:r>
            <a:endParaRPr lang="en-US" altLang="en-US" sz="2200" dirty="0">
              <a:latin typeface="Helvetica Neue Light"/>
            </a:endParaRPr>
          </a:p>
          <a:p>
            <a:pPr algn="just"/>
            <a:endParaRPr lang="en-US" altLang="en-US" sz="2200" dirty="0">
              <a:latin typeface="Helvetica Neue Light"/>
            </a:endParaRPr>
          </a:p>
          <a:p>
            <a:r>
              <a:rPr lang="en-US" altLang="en-US" sz="2200" dirty="0" smtClean="0">
                <a:latin typeface="Helvetica Neue Light"/>
              </a:rPr>
              <a:t>What are the column weights for the BCD number :</a:t>
            </a:r>
            <a:r>
              <a:rPr lang="en-US" altLang="en-US" sz="2200" dirty="0" smtClean="0">
                <a:solidFill>
                  <a:srgbClr val="002060"/>
                </a:solidFill>
                <a:latin typeface="Helvetica Neue Light"/>
              </a:rPr>
              <a:t> 1000</a:t>
            </a:r>
            <a:r>
              <a:rPr lang="en-US" altLang="en-US" sz="2200" dirty="0">
                <a:solidFill>
                  <a:srgbClr val="002060"/>
                </a:solidFill>
                <a:latin typeface="Helvetica Neue Light"/>
              </a:rPr>
              <a:t>001101011001</a:t>
            </a:r>
            <a:r>
              <a:rPr lang="en-US" altLang="en-US" sz="2200" dirty="0" smtClean="0">
                <a:latin typeface="Helvetica Neue Light"/>
              </a:rPr>
              <a:t>?</a:t>
            </a:r>
          </a:p>
          <a:p>
            <a:pPr marL="0" indent="0" algn="just">
              <a:buNone/>
            </a:pPr>
            <a:r>
              <a:rPr lang="en-US" altLang="en-US" sz="2200" dirty="0" smtClean="0">
                <a:solidFill>
                  <a:srgbClr val="663300"/>
                </a:solidFill>
                <a:latin typeface="Helvetica Neue Light"/>
              </a:rPr>
              <a:t>                   1000</a:t>
            </a:r>
            <a:r>
              <a:rPr lang="en-US" altLang="en-US" sz="2200" dirty="0" smtClean="0">
                <a:latin typeface="Helvetica Neue Light"/>
              </a:rPr>
              <a:t>                         </a:t>
            </a:r>
            <a:r>
              <a:rPr lang="en-US" altLang="en-US" sz="2200" dirty="0" smtClean="0">
                <a:solidFill>
                  <a:srgbClr val="FF0000"/>
                </a:solidFill>
                <a:latin typeface="Helvetica Neue Light"/>
              </a:rPr>
              <a:t>0011</a:t>
            </a:r>
            <a:r>
              <a:rPr lang="en-US" altLang="en-US" sz="2200" dirty="0" smtClean="0">
                <a:latin typeface="Helvetica Neue Light"/>
              </a:rPr>
              <a:t>                  </a:t>
            </a:r>
            <a:r>
              <a:rPr lang="en-US" altLang="en-US" sz="2200" dirty="0" smtClean="0">
                <a:solidFill>
                  <a:srgbClr val="0000FF"/>
                </a:solidFill>
                <a:latin typeface="Helvetica Neue Light"/>
              </a:rPr>
              <a:t>0101</a:t>
            </a:r>
            <a:r>
              <a:rPr lang="en-US" altLang="en-US" sz="2200" dirty="0" smtClean="0">
                <a:latin typeface="Helvetica Neue Light"/>
              </a:rPr>
              <a:t>               </a:t>
            </a:r>
            <a:r>
              <a:rPr lang="en-US" altLang="en-US" sz="2200" dirty="0" smtClean="0">
                <a:solidFill>
                  <a:srgbClr val="009900"/>
                </a:solidFill>
                <a:latin typeface="Helvetica Neue Light"/>
              </a:rPr>
              <a:t>1001</a:t>
            </a:r>
            <a:endParaRPr lang="en-US" altLang="en-US" sz="2200" dirty="0">
              <a:latin typeface="Helvetica Neue Light"/>
            </a:endParaRPr>
          </a:p>
          <a:p>
            <a:pPr marL="457200" lvl="1" indent="0" algn="just">
              <a:buNone/>
            </a:pPr>
            <a:r>
              <a:rPr lang="en-US" altLang="en-US" sz="2200" dirty="0">
                <a:solidFill>
                  <a:srgbClr val="663300"/>
                </a:solidFill>
                <a:latin typeface="Helvetica Neue Light"/>
              </a:rPr>
              <a:t>8000 4000 2000 1000</a:t>
            </a:r>
            <a:r>
              <a:rPr lang="en-US" altLang="en-US" sz="2200" dirty="0">
                <a:latin typeface="Helvetica Neue Light"/>
              </a:rPr>
              <a:t> 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800 400 200 100</a:t>
            </a:r>
            <a:r>
              <a:rPr lang="en-US" altLang="en-US" sz="2200" dirty="0">
                <a:latin typeface="Helvetica Neue Light"/>
              </a:rPr>
              <a:t>  </a:t>
            </a:r>
            <a:r>
              <a:rPr lang="en-US" altLang="en-US" sz="2200" dirty="0">
                <a:solidFill>
                  <a:srgbClr val="0000FF"/>
                </a:solidFill>
                <a:latin typeface="Helvetica Neue Light"/>
              </a:rPr>
              <a:t>80  40  20  10</a:t>
            </a:r>
            <a:r>
              <a:rPr lang="en-US" altLang="en-US" sz="2200" dirty="0">
                <a:latin typeface="Helvetica Neue Light"/>
              </a:rPr>
              <a:t>    </a:t>
            </a:r>
            <a:r>
              <a:rPr lang="en-US" altLang="en-US" sz="2200" dirty="0">
                <a:solidFill>
                  <a:srgbClr val="009900"/>
                </a:solidFill>
                <a:latin typeface="Helvetica Neue Light"/>
              </a:rPr>
              <a:t>8   4   2   1</a:t>
            </a:r>
          </a:p>
          <a:p>
            <a:pPr algn="just"/>
            <a:endParaRPr lang="en-US" altLang="en-US" sz="2200" dirty="0">
              <a:latin typeface="Helvetica Neue Light"/>
            </a:endParaRPr>
          </a:p>
          <a:p>
            <a:pPr algn="just"/>
            <a:r>
              <a:rPr lang="en-US" altLang="en-US" sz="2200" dirty="0">
                <a:latin typeface="Helvetica Neue Light"/>
              </a:rPr>
              <a:t>Note that you could add the column weights where there is a 1 to obtain the decimal number. For this case:</a:t>
            </a:r>
          </a:p>
          <a:p>
            <a:pPr marL="457200" lvl="1" indent="0" algn="just">
              <a:buNone/>
            </a:pPr>
            <a:r>
              <a:rPr lang="en-US" altLang="en-US" sz="2200" dirty="0">
                <a:solidFill>
                  <a:srgbClr val="002060"/>
                </a:solidFill>
                <a:latin typeface="Helvetica Neue Light"/>
              </a:rPr>
              <a:t>1000001101011001 </a:t>
            </a:r>
            <a:r>
              <a:rPr lang="en-US" altLang="en-US" sz="2200" dirty="0" smtClean="0">
                <a:solidFill>
                  <a:srgbClr val="002060"/>
                </a:solidFill>
                <a:latin typeface="Helvetica Neue Light"/>
              </a:rPr>
              <a:t>= </a:t>
            </a:r>
            <a:r>
              <a:rPr lang="en-US" altLang="en-US" sz="2200" dirty="0" smtClean="0">
                <a:solidFill>
                  <a:srgbClr val="663300"/>
                </a:solidFill>
                <a:latin typeface="Helvetica Neue Light"/>
              </a:rPr>
              <a:t>8000</a:t>
            </a:r>
            <a:r>
              <a:rPr lang="en-US" altLang="en-US" sz="2200" dirty="0" smtClean="0">
                <a:latin typeface="Helvetica Neue Light"/>
              </a:rPr>
              <a:t> </a:t>
            </a:r>
            <a:r>
              <a:rPr lang="en-US" altLang="en-US" sz="2200" dirty="0">
                <a:latin typeface="Helvetica Neue Light"/>
              </a:rPr>
              <a:t>+ 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200</a:t>
            </a:r>
            <a:r>
              <a:rPr lang="en-US" altLang="en-US" sz="2200" dirty="0">
                <a:latin typeface="Helvetica Neue Light"/>
              </a:rPr>
              <a:t> +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100</a:t>
            </a:r>
            <a:r>
              <a:rPr lang="en-US" altLang="en-US" sz="2200" dirty="0">
                <a:latin typeface="Helvetica Neue Light"/>
              </a:rPr>
              <a:t> + </a:t>
            </a:r>
            <a:r>
              <a:rPr lang="en-US" altLang="en-US" sz="2200" dirty="0">
                <a:solidFill>
                  <a:srgbClr val="0000FF"/>
                </a:solidFill>
                <a:latin typeface="Helvetica Neue Light"/>
              </a:rPr>
              <a:t>40</a:t>
            </a:r>
            <a:r>
              <a:rPr lang="en-US" altLang="en-US" sz="2200" dirty="0">
                <a:latin typeface="Helvetica Neue Light"/>
              </a:rPr>
              <a:t> + </a:t>
            </a:r>
            <a:r>
              <a:rPr lang="en-US" altLang="en-US" sz="2200" dirty="0">
                <a:solidFill>
                  <a:srgbClr val="0000FF"/>
                </a:solidFill>
                <a:latin typeface="Helvetica Neue Light"/>
              </a:rPr>
              <a:t>10</a:t>
            </a:r>
            <a:r>
              <a:rPr lang="en-US" altLang="en-US" sz="2200" dirty="0">
                <a:latin typeface="Helvetica Neue Light"/>
              </a:rPr>
              <a:t> + </a:t>
            </a:r>
            <a:r>
              <a:rPr lang="en-US" altLang="en-US" sz="2200" dirty="0">
                <a:solidFill>
                  <a:srgbClr val="009900"/>
                </a:solidFill>
                <a:latin typeface="Helvetica Neue Light"/>
              </a:rPr>
              <a:t>8</a:t>
            </a:r>
            <a:r>
              <a:rPr lang="en-US" altLang="en-US" sz="2200" dirty="0">
                <a:latin typeface="Helvetica Neue Light"/>
              </a:rPr>
              <a:t> +</a:t>
            </a:r>
            <a:r>
              <a:rPr lang="en-US" altLang="en-US" sz="2200" dirty="0">
                <a:solidFill>
                  <a:srgbClr val="009900"/>
                </a:solidFill>
                <a:latin typeface="Helvetica Neue Light"/>
              </a:rPr>
              <a:t>1</a:t>
            </a:r>
            <a:r>
              <a:rPr lang="en-US" altLang="en-US" sz="2200" dirty="0">
                <a:latin typeface="Helvetica Neue Light"/>
              </a:rPr>
              <a:t> = </a:t>
            </a:r>
            <a:r>
              <a:rPr lang="en-US" altLang="en-US" sz="2200" dirty="0">
                <a:solidFill>
                  <a:schemeClr val="tx2"/>
                </a:solidFill>
                <a:latin typeface="Helvetica Neue Light"/>
              </a:rPr>
              <a:t>8</a:t>
            </a:r>
            <a:r>
              <a:rPr lang="en-US" altLang="en-US" sz="2200" dirty="0">
                <a:solidFill>
                  <a:srgbClr val="FF0000"/>
                </a:solidFill>
                <a:latin typeface="Helvetica Neue Light"/>
              </a:rPr>
              <a:t>3</a:t>
            </a:r>
            <a:r>
              <a:rPr lang="en-US" altLang="en-US" sz="2200" dirty="0">
                <a:solidFill>
                  <a:srgbClr val="0000FF"/>
                </a:solidFill>
                <a:latin typeface="Helvetica Neue Light"/>
              </a:rPr>
              <a:t>5</a:t>
            </a:r>
            <a:r>
              <a:rPr lang="en-US" altLang="en-US" sz="2200" dirty="0">
                <a:solidFill>
                  <a:srgbClr val="009900"/>
                </a:solidFill>
                <a:latin typeface="Helvetica Neue Light"/>
              </a:rPr>
              <a:t>9</a:t>
            </a:r>
            <a:r>
              <a:rPr lang="en-US" altLang="en-US" sz="2200" baseline="-25000" dirty="0">
                <a:latin typeface="Helvetica Neue Light"/>
              </a:rPr>
              <a:t>10</a:t>
            </a:r>
          </a:p>
          <a:p>
            <a:pPr algn="just"/>
            <a:endParaRPr lang="en-US" altLang="en-US" sz="2200" dirty="0"/>
          </a:p>
          <a:p>
            <a:pPr algn="just"/>
            <a:endParaRPr lang="en-US" altLang="en-US" sz="2200" dirty="0">
              <a:solidFill>
                <a:srgbClr val="009900"/>
              </a:solidFill>
            </a:endParaRPr>
          </a:p>
          <a:p>
            <a:pPr algn="just"/>
            <a:endParaRPr lang="en-US" altLang="en-US" sz="2200" dirty="0"/>
          </a:p>
          <a:p>
            <a:pPr algn="just"/>
            <a:endParaRPr lang="en-US" altLang="en-US" sz="2200" dirty="0"/>
          </a:p>
          <a:p>
            <a:pPr algn="just"/>
            <a:endParaRPr lang="aa-ET" sz="22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50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020061" y="568132"/>
            <a:ext cx="6519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Binary Coded Decimal (BCD)</a:t>
            </a:r>
          </a:p>
        </p:txBody>
      </p:sp>
    </p:spTree>
    <p:extLst>
      <p:ext uri="{BB962C8B-B14F-4D97-AF65-F5344CB8AC3E}">
        <p14:creationId xmlns:p14="http://schemas.microsoft.com/office/powerpoint/2010/main" val="23240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B3FBA9-D919-32A1-4E84-D2A5DCA0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624" y="1677300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 Neue Light"/>
              </a:rPr>
              <a:t>Add the following BCD numbers </a:t>
            </a:r>
            <a:r>
              <a:rPr lang="en-US" altLang="en-US" sz="2400" dirty="0" smtClean="0">
                <a:latin typeface="Helvetica Neue Light"/>
              </a:rPr>
              <a:t>:</a:t>
            </a:r>
            <a:endParaRPr lang="en-US" altLang="en-US" sz="2400" dirty="0">
              <a:latin typeface="Helvetica Neue Light"/>
            </a:endParaRPr>
          </a:p>
          <a:p>
            <a:pPr lvl="1">
              <a:spcBef>
                <a:spcPct val="50000"/>
              </a:spcBef>
            </a:pPr>
            <a:r>
              <a:rPr lang="en-US" altLang="en-US" sz="2000" dirty="0" smtClean="0">
                <a:latin typeface="Helvetica Neue Light"/>
              </a:rPr>
              <a:t>0011 + 0100     </a:t>
            </a:r>
            <a:endParaRPr lang="en-US" altLang="en-US" sz="2000" dirty="0">
              <a:latin typeface="Helvetica Neue Light"/>
            </a:endParaRPr>
          </a:p>
          <a:p>
            <a:pPr lvl="1">
              <a:spcBef>
                <a:spcPct val="50000"/>
              </a:spcBef>
            </a:pPr>
            <a:r>
              <a:rPr lang="en-US" altLang="en-US" sz="2000" dirty="0" smtClean="0">
                <a:latin typeface="Helvetica Neue Light"/>
              </a:rPr>
              <a:t>010001010000 + 010000010111</a:t>
            </a:r>
            <a:endParaRPr lang="en-US" altLang="en-US" sz="2000" dirty="0">
              <a:latin typeface="Helvetica Neue Light"/>
            </a:endParaRPr>
          </a:p>
          <a:p>
            <a:pPr lvl="1">
              <a:spcBef>
                <a:spcPct val="50000"/>
              </a:spcBef>
            </a:pPr>
            <a:r>
              <a:rPr lang="en-US" altLang="en-US" sz="2000" dirty="0" smtClean="0">
                <a:latin typeface="Helvetica Neue Light"/>
              </a:rPr>
              <a:t>1001 + 0100</a:t>
            </a:r>
            <a:endParaRPr lang="fr-FR" sz="2000" dirty="0">
              <a:latin typeface="Helvetica Neue Light"/>
            </a:endParaRPr>
          </a:p>
          <a:p>
            <a:pPr>
              <a:spcBef>
                <a:spcPct val="50000"/>
              </a:spcBef>
            </a:pPr>
            <a:endParaRPr lang="en-US" altLang="en-US" sz="2400" dirty="0">
              <a:solidFill>
                <a:srgbClr val="0070C0"/>
              </a:solidFill>
              <a:latin typeface="Helvetica Neue Light"/>
            </a:endParaRPr>
          </a:p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0070C0"/>
                </a:solidFill>
                <a:latin typeface="Helvetica Neue Light"/>
              </a:rPr>
              <a:t>Solution</a:t>
            </a:r>
          </a:p>
          <a:p>
            <a:pPr lvl="1">
              <a:spcBef>
                <a:spcPct val="50000"/>
              </a:spcBef>
            </a:pPr>
            <a:r>
              <a:rPr lang="en-US" altLang="en-US" sz="2000" dirty="0">
                <a:solidFill>
                  <a:srgbClr val="663300"/>
                </a:solidFill>
                <a:latin typeface="Helvetica Neue Light"/>
              </a:rPr>
              <a:t>0011+0100=0111    </a:t>
            </a:r>
          </a:p>
          <a:p>
            <a:pPr lvl="1">
              <a:spcBef>
                <a:spcPct val="50000"/>
              </a:spcBef>
            </a:pPr>
            <a:r>
              <a:rPr lang="en-US" altLang="en-US" sz="2000" dirty="0">
                <a:solidFill>
                  <a:srgbClr val="663300"/>
                </a:solidFill>
                <a:latin typeface="Helvetica Neue Light"/>
              </a:rPr>
              <a:t>010001010000+010000010111=100 0110 0111</a:t>
            </a:r>
          </a:p>
          <a:p>
            <a:pPr lvl="1">
              <a:spcBef>
                <a:spcPct val="50000"/>
              </a:spcBef>
            </a:pPr>
            <a:r>
              <a:rPr lang="en-US" altLang="en-US" sz="2000" dirty="0">
                <a:solidFill>
                  <a:srgbClr val="663300"/>
                </a:solidFill>
                <a:latin typeface="Helvetica Neue Light"/>
              </a:rPr>
              <a:t>1001+0100=0001 0011 (Add 6 to the invalid BCD number which is &gt;9)</a:t>
            </a:r>
          </a:p>
          <a:p>
            <a:endParaRPr lang="aa-ET" sz="2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51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012263" y="677956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BCD addition</a:t>
            </a:r>
          </a:p>
        </p:txBody>
      </p:sp>
    </p:spTree>
    <p:extLst>
      <p:ext uri="{BB962C8B-B14F-4D97-AF65-F5344CB8AC3E}">
        <p14:creationId xmlns:p14="http://schemas.microsoft.com/office/powerpoint/2010/main" val="13376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B3FBA9-D919-32A1-4E84-D2A5DCA0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4870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Helvetica Neue Light"/>
              </a:rPr>
              <a:t>The Gray code is used in applications where numbers change rapidly.</a:t>
            </a:r>
          </a:p>
          <a:p>
            <a:pPr lvl="1"/>
            <a:r>
              <a:rPr lang="en-US" altLang="en-US" sz="2200" dirty="0">
                <a:latin typeface="Helvetica Neue Light"/>
              </a:rPr>
              <a:t>Only </a:t>
            </a:r>
            <a:r>
              <a:rPr lang="en-US" altLang="en-US" sz="2200" dirty="0">
                <a:solidFill>
                  <a:srgbClr val="088E51"/>
                </a:solidFill>
                <a:latin typeface="Helvetica Neue Light"/>
              </a:rPr>
              <a:t>one bit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changes</a:t>
            </a:r>
            <a:r>
              <a:rPr lang="en-US" altLang="en-US" sz="2200" dirty="0">
                <a:latin typeface="Helvetica Neue Light"/>
              </a:rPr>
              <a:t> from each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value</a:t>
            </a:r>
            <a:r>
              <a:rPr lang="en-US" altLang="en-US" sz="2200" dirty="0">
                <a:latin typeface="Helvetica Neue Light"/>
              </a:rPr>
              <a:t> </a:t>
            </a:r>
            <a:r>
              <a:rPr lang="en-US" altLang="en-US" sz="2200" dirty="0">
                <a:solidFill>
                  <a:srgbClr val="1AA3A6"/>
                </a:solidFill>
                <a:latin typeface="Helvetica Neue Light"/>
              </a:rPr>
              <a:t>to</a:t>
            </a:r>
            <a:r>
              <a:rPr lang="en-US" altLang="en-US" sz="2200" dirty="0">
                <a:latin typeface="Helvetica Neue Light"/>
              </a:rPr>
              <a:t> the </a:t>
            </a:r>
            <a:r>
              <a:rPr lang="en-US" altLang="en-US" sz="2200" dirty="0">
                <a:solidFill>
                  <a:srgbClr val="088E51"/>
                </a:solidFill>
                <a:latin typeface="Helvetica Neue Light"/>
              </a:rPr>
              <a:t>next</a:t>
            </a:r>
            <a:r>
              <a:rPr lang="en-US" altLang="en-US" sz="2200" dirty="0">
                <a:latin typeface="Helvetica Neue Light"/>
              </a:rPr>
              <a:t>.</a:t>
            </a:r>
          </a:p>
          <a:p>
            <a:pPr lvl="1"/>
            <a:r>
              <a:rPr lang="en-US" altLang="en-US" sz="2200" dirty="0">
                <a:latin typeface="Helvetica Neue Light"/>
              </a:rPr>
              <a:t>This allows to </a:t>
            </a: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avoid</a:t>
            </a:r>
            <a:r>
              <a:rPr lang="en-US" altLang="en-US" sz="2200" dirty="0">
                <a:latin typeface="Helvetica Neue Light"/>
              </a:rPr>
              <a:t> problems in systems where an </a:t>
            </a:r>
            <a:r>
              <a:rPr lang="en-US" altLang="en-US" sz="2200" dirty="0">
                <a:solidFill>
                  <a:srgbClr val="C00000"/>
                </a:solidFill>
                <a:latin typeface="Helvetica Neue Light"/>
              </a:rPr>
              <a:t>error</a:t>
            </a:r>
            <a:r>
              <a:rPr lang="en-US" altLang="en-US" sz="2200" dirty="0">
                <a:latin typeface="Helvetica Neue Light"/>
              </a:rPr>
              <a:t> can occur if more than one bit changes at a time</a:t>
            </a:r>
            <a:endParaRPr lang="aa-ET" sz="2200" dirty="0">
              <a:latin typeface="Helvetica Neue Light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="" xmlns:a16="http://schemas.microsoft.com/office/drawing/2014/main" id="{90A1A087-29D7-8B01-58FE-F1D336B25B0A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276600"/>
            <a:ext cx="8350250" cy="3117850"/>
            <a:chOff x="328" y="1556"/>
            <a:chExt cx="5260" cy="1964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4D460431-D9E3-986A-4A5B-EB7A734EB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" y="2214"/>
              <a:ext cx="1652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214C90"/>
                </a:buClr>
                <a:buFont typeface="Times" panose="02020603050405020304" pitchFamily="18" charset="0"/>
                <a:buChar char="•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214C90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214C90"/>
                </a:buClr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14C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14C90"/>
                </a:buClr>
                <a:buFont typeface="Lucida Grande" charset="0"/>
                <a:buChar char="-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14C90"/>
                </a:buClr>
                <a:buFont typeface="Lucida Grande" charset="0"/>
                <a:buChar char="-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14C90"/>
                </a:buClr>
                <a:buFont typeface="Lucida Grande" charset="0"/>
                <a:buChar char="-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14C90"/>
                </a:buClr>
                <a:buFont typeface="Lucida Grande" charset="0"/>
                <a:buChar char="-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14C90"/>
                </a:buClr>
                <a:buFont typeface="Lucida Grande" charset="0"/>
                <a:buChar char="-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30000"/>
                </a:spcBef>
                <a:buClrTx/>
                <a:buFontTx/>
                <a:buNone/>
              </a:pPr>
              <a:r>
                <a:rPr lang="en-US" altLang="en-US" sz="2000" b="1" dirty="0">
                  <a:latin typeface="Arial" panose="020B0604020202020204" pitchFamily="34" charset="0"/>
                </a:rPr>
                <a:t>Three bit binary</a:t>
              </a:r>
              <a:br>
                <a:rPr lang="en-US" altLang="en-US" sz="2000" b="1" dirty="0">
                  <a:latin typeface="Arial" panose="020B0604020202020204" pitchFamily="34" charset="0"/>
                </a:rPr>
              </a:br>
              <a:r>
                <a:rPr lang="en-US" altLang="en-US" sz="2000" b="1" dirty="0">
                  <a:latin typeface="Arial" panose="020B0604020202020204" pitchFamily="34" charset="0"/>
                </a:rPr>
                <a:t>and Gray code equivalents.</a:t>
              </a:r>
            </a:p>
          </p:txBody>
        </p:sp>
        <p:pic>
          <p:nvPicPr>
            <p:cNvPr id="8" name="Picture 7" descr="ta02_00200">
              <a:extLst>
                <a:ext uri="{FF2B5EF4-FFF2-40B4-BE49-F238E27FC236}">
                  <a16:creationId xmlns="" xmlns:a16="http://schemas.microsoft.com/office/drawing/2014/main" id="{19187959-7386-3CFC-8EFD-BCC77DE65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2" y="1556"/>
              <a:ext cx="3646" cy="1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52</a:t>
            </a:fld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83932" y="568132"/>
            <a:ext cx="2441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Gray code</a:t>
            </a:r>
          </a:p>
        </p:txBody>
      </p:sp>
    </p:spTree>
    <p:extLst>
      <p:ext uri="{BB962C8B-B14F-4D97-AF65-F5344CB8AC3E}">
        <p14:creationId xmlns:p14="http://schemas.microsoft.com/office/powerpoint/2010/main" val="12231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B3FBA9-D919-32A1-4E84-D2A5DCA0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309" y="1605396"/>
            <a:ext cx="10515600" cy="4351338"/>
          </a:xfrm>
        </p:spPr>
        <p:txBody>
          <a:bodyPr>
            <a:normAutofit/>
          </a:bodyPr>
          <a:lstStyle/>
          <a:p>
            <a:pPr lvl="1">
              <a:spcBef>
                <a:spcPct val="50000"/>
              </a:spcBef>
            </a:pPr>
            <a:r>
              <a:rPr lang="en-US" altLang="en-US" sz="2200" dirty="0" smtClean="0">
                <a:latin typeface="Helvetica Neue Light"/>
              </a:rPr>
              <a:t>Three </a:t>
            </a:r>
            <a:r>
              <a:rPr lang="en-US" altLang="en-US" sz="2200" dirty="0">
                <a:latin typeface="Helvetica Neue Light"/>
              </a:rPr>
              <a:t>IR emitter/detectors are used to encode the position of the shaft. </a:t>
            </a:r>
          </a:p>
          <a:p>
            <a:pPr lvl="1">
              <a:spcBef>
                <a:spcPct val="50000"/>
              </a:spcBef>
            </a:pPr>
            <a:r>
              <a:rPr lang="en-US" altLang="en-US" sz="2200" dirty="0">
                <a:latin typeface="Helvetica Neue Light"/>
              </a:rPr>
              <a:t>The encoder on the left uses binary and can have three bits change together, creating a potential error. </a:t>
            </a:r>
          </a:p>
          <a:p>
            <a:pPr lvl="1">
              <a:spcBef>
                <a:spcPct val="50000"/>
              </a:spcBef>
            </a:pPr>
            <a:r>
              <a:rPr lang="en-US" altLang="en-US" sz="2200" dirty="0">
                <a:latin typeface="Helvetica Neue Light"/>
              </a:rPr>
              <a:t>The encoder on the right uses gray code and only 1-bit changes, eliminating potential errors.</a:t>
            </a:r>
          </a:p>
        </p:txBody>
      </p:sp>
      <p:sp>
        <p:nvSpPr>
          <p:cNvPr id="9" name="Rectangle 30">
            <a:extLst>
              <a:ext uri="{FF2B5EF4-FFF2-40B4-BE49-F238E27FC236}">
                <a16:creationId xmlns="" xmlns:a16="http://schemas.microsoft.com/office/drawing/2014/main" id="{A535FA68-65F2-E65F-9F8D-FED1CDA3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709" y="3895365"/>
            <a:ext cx="6629400" cy="2667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ar-SA" altLang="en-US" sz="2400"/>
          </a:p>
        </p:txBody>
      </p:sp>
      <p:sp>
        <p:nvSpPr>
          <p:cNvPr id="10" name="Text Box 5">
            <a:extLst>
              <a:ext uri="{FF2B5EF4-FFF2-40B4-BE49-F238E27FC236}">
                <a16:creationId xmlns="" xmlns:a16="http://schemas.microsoft.com/office/drawing/2014/main" id="{5420EE7F-EEBF-3566-F86D-EFA92844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110" y="3666765"/>
            <a:ext cx="710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ar-SA" altLang="en-US" sz="2400"/>
          </a:p>
        </p:txBody>
      </p:sp>
      <p:pic>
        <p:nvPicPr>
          <p:cNvPr id="11" name="Picture 32">
            <a:extLst>
              <a:ext uri="{FF2B5EF4-FFF2-40B4-BE49-F238E27FC236}">
                <a16:creationId xmlns="" xmlns:a16="http://schemas.microsoft.com/office/drawing/2014/main" id="{EB7FA589-9BA5-E455-EB38-FEC71CC6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09" y="4123965"/>
            <a:ext cx="2967038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="" xmlns:a16="http://schemas.microsoft.com/office/drawing/2014/main" id="{4900CCB1-6FC6-6E5A-593C-A1550647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310" y="4123965"/>
            <a:ext cx="332422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5">
            <a:extLst>
              <a:ext uri="{FF2B5EF4-FFF2-40B4-BE49-F238E27FC236}">
                <a16:creationId xmlns="" xmlns:a16="http://schemas.microsoft.com/office/drawing/2014/main" id="{F85BEA42-4F52-AC46-BBDB-7CBD79B72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909" y="5419366"/>
            <a:ext cx="1600200" cy="3460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rgbClr val="0000FF"/>
                </a:solidFill>
              </a:rPr>
              <a:t>Binary sequence</a:t>
            </a:r>
          </a:p>
        </p:txBody>
      </p:sp>
      <p:sp>
        <p:nvSpPr>
          <p:cNvPr id="14" name="Line 36">
            <a:extLst>
              <a:ext uri="{FF2B5EF4-FFF2-40B4-BE49-F238E27FC236}">
                <a16:creationId xmlns="" xmlns:a16="http://schemas.microsoft.com/office/drawing/2014/main" id="{A3021348-7909-5BC2-A8DC-7218859CDD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1909" y="5266965"/>
            <a:ext cx="381000" cy="152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15" name="Text Box 37">
            <a:extLst>
              <a:ext uri="{FF2B5EF4-FFF2-40B4-BE49-F238E27FC236}">
                <a16:creationId xmlns="" xmlns:a16="http://schemas.microsoft.com/office/drawing/2014/main" id="{DC0D91F9-762E-27E3-5C01-2534C33E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109" y="5530491"/>
            <a:ext cx="1905000" cy="3460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solidFill>
                  <a:srgbClr val="0000FF"/>
                </a:solidFill>
              </a:rPr>
              <a:t>Gray code sequence</a:t>
            </a:r>
          </a:p>
        </p:txBody>
      </p:sp>
      <p:sp>
        <p:nvSpPr>
          <p:cNvPr id="16" name="Line 38">
            <a:extLst>
              <a:ext uri="{FF2B5EF4-FFF2-40B4-BE49-F238E27FC236}">
                <a16:creationId xmlns="" xmlns:a16="http://schemas.microsoft.com/office/drawing/2014/main" id="{9AEFE744-EA1F-DD0D-AABA-CA1B40E799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6109" y="5378090"/>
            <a:ext cx="381000" cy="152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aa-ET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30685" y="748270"/>
            <a:ext cx="5576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4A66AC"/>
              </a:buClr>
            </a:pPr>
            <a:r>
              <a:rPr lang="en-US" altLang="en-US" sz="2400" dirty="0">
                <a:solidFill>
                  <a:srgbClr val="0070C0"/>
                </a:solidFill>
                <a:latin typeface="Helvetica Neue Light"/>
              </a:rPr>
              <a:t>Example of application: A shaft encoder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1062" y="633667"/>
            <a:ext cx="2852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Gray </a:t>
            </a:r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code : </a:t>
            </a:r>
            <a:endParaRPr lang="en-US" sz="3600" b="1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9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5">
            <a:extLst>
              <a:ext uri="{FF2B5EF4-FFF2-40B4-BE49-F238E27FC236}">
                <a16:creationId xmlns="" xmlns:a16="http://schemas.microsoft.com/office/drawing/2014/main" id="{22C3BAB1-122F-BD0A-A8C7-181295F9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172200"/>
            <a:ext cx="2286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214C90"/>
              </a:buClr>
              <a:buFont typeface="Times" panose="02020603050405020304" pitchFamily="18" charset="0"/>
              <a:buChar char="•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214C90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214C90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14C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  <a:t>Copyright ©2007 by Pearson Education, Inc.</a:t>
            </a:r>
            <a:b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  <a:t>Columbus, OH  43235</a:t>
            </a:r>
            <a:b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  <a:t>All rights reserved.</a:t>
            </a:r>
          </a:p>
        </p:txBody>
      </p:sp>
      <p:pic>
        <p:nvPicPr>
          <p:cNvPr id="169990" name="Picture 6" descr="ta02_00300">
            <a:extLst>
              <a:ext uri="{FF2B5EF4-FFF2-40B4-BE49-F238E27FC236}">
                <a16:creationId xmlns="" xmlns:a16="http://schemas.microsoft.com/office/drawing/2014/main" id="{1597950A-16FF-C763-B248-087825C4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235" y="1463332"/>
            <a:ext cx="8055224" cy="487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54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741382" y="603187"/>
            <a:ext cx="6904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b="1" dirty="0">
                <a:solidFill>
                  <a:srgbClr val="002060"/>
                </a:solidFill>
                <a:latin typeface="Helvetica Neue Light"/>
              </a:rPr>
              <a:t>Decimal-Binary-Hex-BCD-Gray</a:t>
            </a:r>
            <a:endParaRPr lang="fr-F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5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>
            <a:extLst>
              <a:ext uri="{FF2B5EF4-FFF2-40B4-BE49-F238E27FC236}">
                <a16:creationId xmlns="" xmlns:a16="http://schemas.microsoft.com/office/drawing/2014/main" id="{8AF8CBEB-1BFE-B189-1254-40E72ACB3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4999" y="1490993"/>
            <a:ext cx="10508266" cy="4923253"/>
          </a:xfrm>
        </p:spPr>
        <p:txBody>
          <a:bodyPr>
            <a:normAutofit/>
          </a:bodyPr>
          <a:lstStyle/>
          <a:p>
            <a:r>
              <a:rPr lang="en-US" altLang="en-US" sz="2200" dirty="0" smtClean="0">
                <a:latin typeface="Helvetica Neue Light"/>
              </a:rPr>
              <a:t>The ASCII code represents </a:t>
            </a:r>
            <a:r>
              <a:rPr lang="en-US" altLang="en-US" sz="2200" dirty="0">
                <a:latin typeface="Helvetica Neue Light"/>
              </a:rPr>
              <a:t>characters and functions on a computer keyboard</a:t>
            </a:r>
          </a:p>
          <a:p>
            <a:pPr lvl="1"/>
            <a:r>
              <a:rPr lang="en-US" altLang="en-US" sz="2000" dirty="0">
                <a:latin typeface="Helvetica Neue Light"/>
              </a:rPr>
              <a:t>26 lowercase </a:t>
            </a:r>
          </a:p>
          <a:p>
            <a:pPr lvl="1"/>
            <a:r>
              <a:rPr lang="en-US" altLang="en-US" sz="2000" dirty="0">
                <a:latin typeface="Helvetica Neue Light"/>
              </a:rPr>
              <a:t>26 uppercase letters</a:t>
            </a:r>
          </a:p>
          <a:p>
            <a:pPr lvl="1"/>
            <a:r>
              <a:rPr lang="en-US" altLang="en-US" sz="2000" dirty="0">
                <a:latin typeface="Helvetica Neue Light"/>
              </a:rPr>
              <a:t>10 digits</a:t>
            </a:r>
          </a:p>
          <a:p>
            <a:pPr lvl="1"/>
            <a:r>
              <a:rPr lang="en-US" altLang="en-US" sz="2000" dirty="0">
                <a:latin typeface="Helvetica Neue Light"/>
              </a:rPr>
              <a:t>7 punctuation marks</a:t>
            </a:r>
          </a:p>
          <a:p>
            <a:pPr lvl="1"/>
            <a:r>
              <a:rPr lang="en-US" altLang="en-US" sz="2000" dirty="0">
                <a:latin typeface="Helvetica Neue Light"/>
              </a:rPr>
              <a:t>20 to 40 other characters.</a:t>
            </a:r>
          </a:p>
          <a:p>
            <a:pPr>
              <a:spcBef>
                <a:spcPts val="2400"/>
              </a:spcBef>
            </a:pPr>
            <a:r>
              <a:rPr lang="en-US" altLang="en-US" sz="2200" dirty="0">
                <a:latin typeface="Helvetica Neue Light"/>
              </a:rPr>
              <a:t>Seven bit code: 2</a:t>
            </a:r>
            <a:r>
              <a:rPr lang="en-US" altLang="en-US" sz="2200" baseline="30000" dirty="0">
                <a:latin typeface="Helvetica Neue Light"/>
              </a:rPr>
              <a:t>7</a:t>
            </a:r>
            <a:r>
              <a:rPr lang="en-US" altLang="en-US" sz="2200" dirty="0">
                <a:latin typeface="Helvetica Neue Light"/>
              </a:rPr>
              <a:t> = 128 possible codes </a:t>
            </a:r>
          </a:p>
          <a:p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use:</a:t>
            </a:r>
            <a:r>
              <a:rPr lang="en-US" altLang="en-US" sz="2200" dirty="0">
                <a:latin typeface="Helvetica Neue Light"/>
              </a:rPr>
              <a:t> transfer information between computers; computers &amp; printers;</a:t>
            </a:r>
          </a:p>
          <a:p>
            <a:pPr>
              <a:spcBef>
                <a:spcPts val="2400"/>
              </a:spcBef>
            </a:pPr>
            <a:r>
              <a:rPr lang="en-US" altLang="en-US" sz="2200" dirty="0">
                <a:solidFill>
                  <a:srgbClr val="0070C0"/>
                </a:solidFill>
                <a:latin typeface="Helvetica Neue Light"/>
              </a:rPr>
              <a:t>Extension: </a:t>
            </a:r>
            <a:r>
              <a:rPr lang="en-US" altLang="en-US" sz="2200" dirty="0">
                <a:latin typeface="Helvetica Neue Light"/>
              </a:rPr>
              <a:t>In 1981, IBM introduced extended ASCII, which is an 8-bit code and increased the character set to 256 </a:t>
            </a:r>
          </a:p>
          <a:p>
            <a:endParaRPr lang="en-US" altLang="en-US" dirty="0">
              <a:latin typeface="Verdana" panose="020B0604030504040204" pitchFamily="34" charset="0"/>
            </a:endParaRPr>
          </a:p>
        </p:txBody>
      </p:sp>
      <p:sp>
        <p:nvSpPr>
          <p:cNvPr id="32772" name="Rectangle 5">
            <a:extLst>
              <a:ext uri="{FF2B5EF4-FFF2-40B4-BE49-F238E27FC236}">
                <a16:creationId xmlns="" xmlns:a16="http://schemas.microsoft.com/office/drawing/2014/main" id="{95B50FAD-F387-3DAC-1E10-A08D00DB9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172200"/>
            <a:ext cx="2286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214C90"/>
              </a:buClr>
              <a:buFont typeface="Times" panose="02020603050405020304" pitchFamily="18" charset="0"/>
              <a:buChar char="•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214C90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214C90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214C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14C90"/>
              </a:buClr>
              <a:buFont typeface="Lucida Grande" charset="0"/>
              <a:buChar char="-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  <a:t>Copyright ©2007 by Pearson Education, Inc.</a:t>
            </a:r>
            <a:b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  <a:t>Columbus, OH  43235</a:t>
            </a:r>
            <a:b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sz="400" b="1">
                <a:solidFill>
                  <a:schemeClr val="bg1"/>
                </a:solidFill>
                <a:latin typeface="Arial" panose="020B0604020202020204" pitchFamily="34" charset="0"/>
              </a:rPr>
              <a:t>All rights reserved.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55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04999" y="506576"/>
            <a:ext cx="10542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ASCII</a:t>
            </a:r>
            <a:r>
              <a:rPr lang="en-US" sz="3600" kern="0" dirty="0" smtClean="0">
                <a:solidFill>
                  <a:srgbClr val="002060"/>
                </a:solidFill>
                <a:latin typeface="Helvetica Neue Light"/>
              </a:rPr>
              <a:t> </a:t>
            </a:r>
            <a:r>
              <a:rPr lang="en-US" sz="2800" kern="0" dirty="0" smtClean="0">
                <a:solidFill>
                  <a:srgbClr val="002060"/>
                </a:solidFill>
                <a:latin typeface="Helvetica Neue Light"/>
              </a:rPr>
              <a:t>(American </a:t>
            </a:r>
            <a:r>
              <a:rPr lang="en-US" sz="2800" kern="0" dirty="0">
                <a:solidFill>
                  <a:srgbClr val="002060"/>
                </a:solidFill>
                <a:latin typeface="Helvetica Neue Light"/>
              </a:rPr>
              <a:t>Standard Code for Information </a:t>
            </a:r>
            <a:r>
              <a:rPr lang="en-US" sz="2800" kern="0" dirty="0" smtClean="0">
                <a:solidFill>
                  <a:srgbClr val="002060"/>
                </a:solidFill>
                <a:latin typeface="Helvetica Neue Light"/>
              </a:rPr>
              <a:t>Interchange)</a:t>
            </a:r>
            <a:endParaRPr lang="en-US" sz="3200" kern="0" dirty="0">
              <a:solidFill>
                <a:srgbClr val="002060"/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48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2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Ascii Table">
            <a:extLst>
              <a:ext uri="{FF2B5EF4-FFF2-40B4-BE49-F238E27FC236}">
                <a16:creationId xmlns="" xmlns:a16="http://schemas.microsoft.com/office/drawing/2014/main" id="{0FF1BD97-FA54-6D5C-0B30-E0903AA4E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100" y="766904"/>
            <a:ext cx="10221097" cy="641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56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68100" y="121011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ASCII code</a:t>
            </a:r>
            <a:r>
              <a:rPr lang="en-US" sz="3600" kern="0" dirty="0" smtClean="0">
                <a:solidFill>
                  <a:srgbClr val="002060"/>
                </a:solidFill>
                <a:latin typeface="Helvetica Neue Light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7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EBCDIC and IBM Scan Codes">
            <a:extLst>
              <a:ext uri="{FF2B5EF4-FFF2-40B4-BE49-F238E27FC236}">
                <a16:creationId xmlns="" xmlns:a16="http://schemas.microsoft.com/office/drawing/2014/main" id="{86977844-9C01-D1CB-9ADE-797BC45F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983" y="1198418"/>
            <a:ext cx="92868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57</a:t>
            </a:fld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08442" y="372207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ASCII code</a:t>
            </a:r>
            <a:r>
              <a:rPr lang="en-US" sz="3600" kern="0" dirty="0" smtClean="0">
                <a:solidFill>
                  <a:srgbClr val="002060"/>
                </a:solidFill>
                <a:latin typeface="Helvetica Neue Light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9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8128" y="1517888"/>
            <a:ext cx="11977255" cy="50276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 sz="2400" dirty="0">
                <a:latin typeface="Helvetica Neue Light"/>
                <a:cs typeface="Times New Roman" panose="02020603050405020304" pitchFamily="18" charset="0"/>
              </a:rPr>
              <a:t>UNICODE extends ASCII to 65,536 universal  characters codes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tr-TR" sz="2200" dirty="0">
                <a:latin typeface="Helvetica Neue Light"/>
                <a:cs typeface="Times New Roman" panose="02020603050405020304" pitchFamily="18" charset="0"/>
              </a:rPr>
              <a:t>For encoding characters in world languages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tr-TR" sz="2200" dirty="0">
                <a:latin typeface="Helvetica Neue Light"/>
                <a:cs typeface="Times New Roman" panose="02020603050405020304" pitchFamily="18" charset="0"/>
              </a:rPr>
              <a:t>Available in many modern applications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tr-TR" sz="2200" dirty="0">
                <a:latin typeface="Helvetica Neue Light"/>
                <a:cs typeface="Times New Roman" panose="02020603050405020304" pitchFamily="18" charset="0"/>
              </a:rPr>
              <a:t>2 byte (16-bit) code words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58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70140" y="647178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UNICODE</a:t>
            </a:r>
            <a:endParaRPr lang="fr-F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55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3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3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3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7752" y="1813723"/>
            <a:ext cx="9919448" cy="4351338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Do </a:t>
            </a:r>
            <a:r>
              <a:rPr lang="en-US" sz="2400" dirty="0">
                <a:solidFill>
                  <a:srgbClr val="FF0000"/>
                </a:solidFill>
                <a:latin typeface="Helvetica Neue Light"/>
                <a:cs typeface="Times New Roman" panose="02020603050405020304" pitchFamily="18" charset="0"/>
              </a:rPr>
              <a:t>NOT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mix up </a:t>
            </a:r>
            <a:r>
              <a:rPr lang="tr-TR" sz="2400" dirty="0">
                <a:latin typeface="Helvetica Neue Light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70C0"/>
                </a:solidFill>
                <a:latin typeface="Helvetica Neue Light"/>
                <a:cs typeface="Times New Roman" panose="02020603050405020304" pitchFamily="18" charset="0"/>
              </a:rPr>
              <a:t>conversion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of a decimal number to a binary number</a:t>
            </a:r>
            <a:r>
              <a:rPr lang="tr-TR" sz="2400" dirty="0">
                <a:latin typeface="Helvetica Neue Light"/>
                <a:cs typeface="Times New Roman" panose="02020603050405020304" pitchFamily="18" charset="0"/>
              </a:rPr>
              <a:t>"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with </a:t>
            </a:r>
            <a:r>
              <a:rPr lang="tr-TR" sz="2400" dirty="0">
                <a:latin typeface="Helvetica Neue Light"/>
                <a:cs typeface="Times New Roman" panose="02020603050405020304" pitchFamily="18" charset="0"/>
              </a:rPr>
              <a:t>"</a:t>
            </a:r>
            <a:r>
              <a:rPr lang="en-US" sz="2400" dirty="0">
                <a:solidFill>
                  <a:srgbClr val="0070C0"/>
                </a:solidFill>
                <a:latin typeface="Helvetica Neue Light"/>
                <a:cs typeface="Times New Roman" panose="02020603050405020304" pitchFamily="18" charset="0"/>
              </a:rPr>
              <a:t>coding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a decimal number with a </a:t>
            </a:r>
            <a:r>
              <a:rPr lang="tr-TR" sz="2400" dirty="0" err="1">
                <a:latin typeface="Helvetica Neue Light"/>
                <a:cs typeface="Times New Roman" panose="02020603050405020304" pitchFamily="18" charset="0"/>
              </a:rPr>
              <a:t>binary</a:t>
            </a:r>
            <a:r>
              <a:rPr lang="tr-TR" sz="2400" dirty="0">
                <a:latin typeface="Helvetica Neue Light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Helvetica Neue Light"/>
                <a:cs typeface="Times New Roman" panose="02020603050405020304" pitchFamily="18" charset="0"/>
              </a:rPr>
              <a:t>code</a:t>
            </a:r>
            <a:r>
              <a:rPr lang="tr-TR" sz="2400" dirty="0">
                <a:latin typeface="Helvetica Neue Light"/>
                <a:cs typeface="Times New Roman" panose="02020603050405020304" pitchFamily="18" charset="0"/>
              </a:rPr>
              <a:t>"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. </a:t>
            </a:r>
          </a:p>
          <a:p>
            <a:pPr eaLnBrk="1" hangingPunct="1">
              <a:defRPr/>
            </a:pP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13</a:t>
            </a:r>
            <a:r>
              <a:rPr lang="en-US" sz="2400" baseline="-25000" dirty="0">
                <a:latin typeface="Helvetica Neue Light"/>
                <a:cs typeface="Times New Roman" panose="02020603050405020304" pitchFamily="18" charset="0"/>
              </a:rPr>
              <a:t>10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= 1101</a:t>
            </a:r>
            <a:r>
              <a:rPr lang="en-US" sz="2400" baseline="-25000" dirty="0">
                <a:latin typeface="Helvetica Neue Light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</a:t>
            </a:r>
            <a:endParaRPr lang="tr-TR" sz="2400" dirty="0">
              <a:latin typeface="Helvetica Neue Light"/>
              <a:cs typeface="Times New Roman" panose="02020603050405020304" pitchFamily="18" charset="0"/>
            </a:endParaRPr>
          </a:p>
          <a:p>
            <a:pPr lvl="1" eaLnBrk="1" hangingPunct="1">
              <a:defRPr/>
            </a:pPr>
            <a:r>
              <a:rPr lang="en-US" sz="2200" dirty="0">
                <a:latin typeface="Helvetica Neue Light"/>
                <a:cs typeface="Times New Roman" panose="02020603050405020304" pitchFamily="18" charset="0"/>
              </a:rPr>
              <a:t>This is </a:t>
            </a:r>
            <a:r>
              <a:rPr lang="en-US" sz="2200" dirty="0">
                <a:solidFill>
                  <a:srgbClr val="0070C0"/>
                </a:solidFill>
                <a:latin typeface="Helvetica Neue Light"/>
                <a:cs typeface="Times New Roman" panose="02020603050405020304" pitchFamily="18" charset="0"/>
              </a:rPr>
              <a:t>conversion</a:t>
            </a:r>
            <a:r>
              <a:rPr lang="en-US" sz="2200" dirty="0">
                <a:latin typeface="Helvetica Neue Light"/>
                <a:cs typeface="Times New Roman" panose="02020603050405020304" pitchFamily="18" charset="0"/>
              </a:rPr>
              <a:t> </a:t>
            </a:r>
            <a:endParaRPr lang="tr-TR" sz="2200" dirty="0">
              <a:latin typeface="Helvetica Neue Light"/>
              <a:cs typeface="Times New Roman" panose="02020603050405020304" pitchFamily="18" charset="0"/>
            </a:endParaRPr>
          </a:p>
          <a:p>
            <a:pPr marL="457200" lvl="1" indent="0">
              <a:buNone/>
              <a:defRPr/>
            </a:pPr>
            <a:endParaRPr lang="en-US" sz="2800" dirty="0">
              <a:latin typeface="Helvetica Neue Light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00B050"/>
                </a:solidFill>
                <a:latin typeface="Helvetica Neue Light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sz="2400" dirty="0">
                <a:latin typeface="Helvetica Neue Light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Helvetica Neue Light"/>
                <a:cs typeface="Times New Roman" panose="02020603050405020304" pitchFamily="18" charset="0"/>
              </a:rPr>
              <a:t>0001</a:t>
            </a:r>
            <a:r>
              <a:rPr lang="tr-TR" sz="2400" dirty="0">
                <a:latin typeface="Helvetica Neue Light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Helvetica Neue Light"/>
                <a:cs typeface="Times New Roman" panose="02020603050405020304" pitchFamily="18" charset="0"/>
              </a:rPr>
              <a:t>0011</a:t>
            </a:r>
            <a:r>
              <a:rPr lang="tr-TR" sz="2400" baseline="-25000" dirty="0">
                <a:latin typeface="Helvetica Neue Light"/>
                <a:cs typeface="Times New Roman" panose="02020603050405020304" pitchFamily="18" charset="0"/>
              </a:rPr>
              <a:t>BCD</a:t>
            </a:r>
          </a:p>
          <a:p>
            <a:pPr lvl="1" eaLnBrk="1" hangingPunct="1">
              <a:defRPr/>
            </a:pPr>
            <a:r>
              <a:rPr lang="en-US" sz="2200" dirty="0">
                <a:latin typeface="Helvetica Neue Light"/>
                <a:cs typeface="Times New Roman" panose="02020603050405020304" pitchFamily="18" charset="0"/>
              </a:rPr>
              <a:t>This is </a:t>
            </a:r>
            <a:r>
              <a:rPr lang="en-US" sz="2200" dirty="0">
                <a:solidFill>
                  <a:srgbClr val="0070C0"/>
                </a:solidFill>
                <a:latin typeface="Helvetica Neue Light"/>
                <a:cs typeface="Times New Roman" panose="02020603050405020304" pitchFamily="18" charset="0"/>
              </a:rPr>
              <a:t>coding</a:t>
            </a:r>
            <a:endParaRPr lang="en-US" sz="22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59</a:t>
            </a:fld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67752" y="568132"/>
            <a:ext cx="4737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kern="0" dirty="0">
                <a:solidFill>
                  <a:srgbClr val="002060"/>
                </a:solidFill>
                <a:latin typeface="Helvetica Neue Light"/>
              </a:rPr>
              <a:t>Conversion or Coding?</a:t>
            </a:r>
          </a:p>
        </p:txBody>
      </p:sp>
    </p:spTree>
    <p:extLst>
      <p:ext uri="{BB962C8B-B14F-4D97-AF65-F5344CB8AC3E}">
        <p14:creationId xmlns:p14="http://schemas.microsoft.com/office/powerpoint/2010/main" val="3825239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4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4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51854F-55D2-465D-9E2A-017DA257527B}"/>
              </a:ext>
            </a:extLst>
          </p:cNvPr>
          <p:cNvSpPr txBox="1"/>
          <p:nvPr/>
        </p:nvSpPr>
        <p:spPr>
          <a:xfrm>
            <a:off x="6524818" y="3587891"/>
            <a:ext cx="51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a-ET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0064A91-93A0-406D-A321-B55987EBD108}"/>
              </a:ext>
            </a:extLst>
          </p:cNvPr>
          <p:cNvSpPr txBox="1"/>
          <p:nvPr/>
        </p:nvSpPr>
        <p:spPr>
          <a:xfrm>
            <a:off x="5721643" y="3587891"/>
            <a:ext cx="513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0070C0"/>
                </a:solidFill>
                <a:latin typeface="Helvetica Neue Light"/>
              </a:rPr>
              <a:t>1</a:t>
            </a:r>
            <a:endParaRPr lang="aa-ET" sz="4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BEF72E3-3214-4949-83C4-A33A504DD41B}"/>
              </a:ext>
            </a:extLst>
          </p:cNvPr>
          <p:cNvSpPr txBox="1"/>
          <p:nvPr/>
        </p:nvSpPr>
        <p:spPr>
          <a:xfrm>
            <a:off x="6191920" y="3587891"/>
            <a:ext cx="513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0070C0"/>
                </a:solidFill>
                <a:latin typeface="Helvetica Neue Light"/>
              </a:rPr>
              <a:t>1</a:t>
            </a:r>
            <a:endParaRPr lang="aa-ET" sz="4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DB83BC9-D65E-44C9-9895-EA5D474E6B76}"/>
              </a:ext>
            </a:extLst>
          </p:cNvPr>
          <p:cNvSpPr txBox="1"/>
          <p:nvPr/>
        </p:nvSpPr>
        <p:spPr>
          <a:xfrm>
            <a:off x="6663753" y="3587891"/>
            <a:ext cx="513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0070C0"/>
                </a:solidFill>
                <a:latin typeface="Helvetica Neue Light"/>
              </a:rPr>
              <a:t>0</a:t>
            </a:r>
            <a:endParaRPr lang="aa-ET" sz="40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8ECA1E2-19BF-451C-B01E-B324F324FD19}"/>
              </a:ext>
            </a:extLst>
          </p:cNvPr>
          <p:cNvSpPr txBox="1"/>
          <p:nvPr/>
        </p:nvSpPr>
        <p:spPr>
          <a:xfrm>
            <a:off x="7141539" y="3589199"/>
            <a:ext cx="513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0070C0"/>
                </a:solidFill>
                <a:latin typeface="Helvetica Neue Light"/>
              </a:rPr>
              <a:t>1</a:t>
            </a:r>
            <a:endParaRPr lang="aa-ET" sz="3200" dirty="0">
              <a:solidFill>
                <a:srgbClr val="0070C0"/>
              </a:solidFill>
              <a:latin typeface="Helvetica Neue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AF2A7D-01CF-482C-85D3-1F3CC9756306}"/>
              </a:ext>
            </a:extLst>
          </p:cNvPr>
          <p:cNvSpPr txBox="1"/>
          <p:nvPr/>
        </p:nvSpPr>
        <p:spPr>
          <a:xfrm>
            <a:off x="7211420" y="3027715"/>
            <a:ext cx="27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Helvetica Neue Light"/>
              </a:rPr>
              <a:t>Least </a:t>
            </a:r>
            <a:r>
              <a:rPr lang="fr-FR" dirty="0" err="1">
                <a:solidFill>
                  <a:srgbClr val="002060"/>
                </a:solidFill>
                <a:latin typeface="Helvetica Neue Light"/>
              </a:rPr>
              <a:t>significant</a:t>
            </a:r>
            <a:r>
              <a:rPr lang="fr-FR" dirty="0">
                <a:solidFill>
                  <a:srgbClr val="002060"/>
                </a:solidFill>
                <a:latin typeface="Helvetica Neue Light"/>
              </a:rPr>
              <a:t> bit (</a:t>
            </a:r>
            <a:r>
              <a:rPr lang="fr-FR" b="1" dirty="0" err="1">
                <a:solidFill>
                  <a:srgbClr val="002060"/>
                </a:solidFill>
                <a:latin typeface="Helvetica Neue Light"/>
              </a:rPr>
              <a:t>lsb</a:t>
            </a:r>
            <a:r>
              <a:rPr lang="fr-FR" dirty="0">
                <a:solidFill>
                  <a:srgbClr val="002060"/>
                </a:solidFill>
                <a:latin typeface="Helvetica Neue Light"/>
              </a:rPr>
              <a:t>)</a:t>
            </a:r>
            <a:endParaRPr lang="aa-ET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93B40541-557D-4ADF-BC7D-27725C21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8101" y="1503507"/>
            <a:ext cx="10515600" cy="140869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aa-ET" sz="3500" dirty="0">
                <a:latin typeface="Helvetica Neue Light"/>
              </a:rPr>
              <a:t>The Binary Number System uses </a:t>
            </a:r>
            <a:r>
              <a:rPr lang="en-US" altLang="aa-ET" sz="3500" dirty="0">
                <a:solidFill>
                  <a:srgbClr val="0070C0"/>
                </a:solidFill>
                <a:latin typeface="Helvetica Neue Light"/>
              </a:rPr>
              <a:t>base</a:t>
            </a:r>
            <a:r>
              <a:rPr lang="en-US" altLang="aa-ET" sz="3500" dirty="0">
                <a:latin typeface="Helvetica Neue Light"/>
              </a:rPr>
              <a:t> (</a:t>
            </a:r>
            <a:r>
              <a:rPr lang="en-US" altLang="aa-ET" sz="3500" dirty="0">
                <a:solidFill>
                  <a:srgbClr val="0070C0"/>
                </a:solidFill>
                <a:latin typeface="Helvetica Neue Light"/>
              </a:rPr>
              <a:t>radix</a:t>
            </a:r>
            <a:r>
              <a:rPr lang="en-US" altLang="aa-ET" sz="3500" dirty="0">
                <a:latin typeface="Helvetica Neue Light"/>
              </a:rPr>
              <a:t>) 2.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aa-ET" sz="3500" dirty="0">
                <a:latin typeface="Helvetica Neue Light"/>
              </a:rPr>
              <a:t>It includes the digits 0 and 1.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aa-ET" sz="3500" dirty="0">
                <a:latin typeface="Helvetica Neue Light"/>
              </a:rPr>
              <a:t>For example</a:t>
            </a:r>
            <a:r>
              <a:rPr lang="en-US" altLang="aa-ET" sz="2400" dirty="0">
                <a:latin typeface="Helvetica Neue Light"/>
              </a:rPr>
              <a:t>: </a:t>
            </a:r>
          </a:p>
          <a:p>
            <a:endParaRPr lang="aa-ET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1667B76-9E39-4634-B400-1C3A7998C91B}"/>
              </a:ext>
            </a:extLst>
          </p:cNvPr>
          <p:cNvSpPr txBox="1"/>
          <p:nvPr/>
        </p:nvSpPr>
        <p:spPr>
          <a:xfrm rot="19234651">
            <a:off x="6331465" y="5032444"/>
            <a:ext cx="90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00B050"/>
                </a:solidFill>
                <a:latin typeface="Helvetica Neue Light"/>
              </a:rPr>
              <a:t>twos</a:t>
            </a:r>
            <a:endParaRPr lang="aa-ET" sz="24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4EC4FD6-EA91-4DB2-8CAC-4B93B7AB45AC}"/>
              </a:ext>
            </a:extLst>
          </p:cNvPr>
          <p:cNvSpPr txBox="1"/>
          <p:nvPr/>
        </p:nvSpPr>
        <p:spPr>
          <a:xfrm rot="19348615">
            <a:off x="5444827" y="5109251"/>
            <a:ext cx="160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Helvetica Neue Light"/>
              </a:rPr>
              <a:t>fours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2BB8091-50D3-4C47-B894-FE00274D9A37}"/>
              </a:ext>
            </a:extLst>
          </p:cNvPr>
          <p:cNvSpPr txBox="1"/>
          <p:nvPr/>
        </p:nvSpPr>
        <p:spPr>
          <a:xfrm rot="19353337">
            <a:off x="4741480" y="5119766"/>
            <a:ext cx="1901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00B050"/>
                </a:solidFill>
                <a:latin typeface="Helvetica Neue Light"/>
              </a:rPr>
              <a:t>eights</a:t>
            </a:r>
            <a:endParaRPr lang="aa-ET" sz="2400" dirty="0">
              <a:solidFill>
                <a:srgbClr val="00B050"/>
              </a:solidFill>
              <a:latin typeface="Helvetica Neue Ligh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408CCD4E-2077-472D-AACD-4DFA11A8BCD0}"/>
              </a:ext>
            </a:extLst>
          </p:cNvPr>
          <p:cNvCxnSpPr/>
          <p:nvPr/>
        </p:nvCxnSpPr>
        <p:spPr>
          <a:xfrm flipH="1" flipV="1">
            <a:off x="7398042" y="4269562"/>
            <a:ext cx="0" cy="351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58B5D195-3272-415A-84E2-07B094B53214}"/>
              </a:ext>
            </a:extLst>
          </p:cNvPr>
          <p:cNvCxnSpPr/>
          <p:nvPr/>
        </p:nvCxnSpPr>
        <p:spPr>
          <a:xfrm flipH="1" flipV="1">
            <a:off x="6448423" y="4269562"/>
            <a:ext cx="0" cy="351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CC3342A6-EA76-46B8-87A2-4431C5C3BDE7}"/>
              </a:ext>
            </a:extLst>
          </p:cNvPr>
          <p:cNvCxnSpPr/>
          <p:nvPr/>
        </p:nvCxnSpPr>
        <p:spPr>
          <a:xfrm flipH="1" flipV="1">
            <a:off x="6940063" y="4269562"/>
            <a:ext cx="0" cy="351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4A2C6B2C-81BC-418D-952D-DF0AD0E50C60}"/>
              </a:ext>
            </a:extLst>
          </p:cNvPr>
          <p:cNvCxnSpPr/>
          <p:nvPr/>
        </p:nvCxnSpPr>
        <p:spPr>
          <a:xfrm flipH="1" flipV="1">
            <a:off x="5994654" y="4269562"/>
            <a:ext cx="0" cy="3516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B366497-5C0F-42D0-80EF-FB15EF5F6E83}"/>
              </a:ext>
            </a:extLst>
          </p:cNvPr>
          <p:cNvSpPr txBox="1"/>
          <p:nvPr/>
        </p:nvSpPr>
        <p:spPr>
          <a:xfrm>
            <a:off x="6995415" y="4685866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000" baseline="30000" dirty="0">
                <a:solidFill>
                  <a:srgbClr val="00B050"/>
                </a:solidFill>
                <a:latin typeface="Helvetica Neue Light"/>
              </a:rPr>
              <a:t>0</a:t>
            </a:r>
            <a:endParaRPr lang="aa-ET" sz="16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9966F1A-DA05-41ED-BE3F-AB0321544FE2}"/>
              </a:ext>
            </a:extLst>
          </p:cNvPr>
          <p:cNvSpPr txBox="1"/>
          <p:nvPr/>
        </p:nvSpPr>
        <p:spPr>
          <a:xfrm>
            <a:off x="6552749" y="4700839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000" baseline="30000" dirty="0">
                <a:solidFill>
                  <a:srgbClr val="00B050"/>
                </a:solidFill>
                <a:latin typeface="Helvetica Neue Light"/>
              </a:rPr>
              <a:t>1</a:t>
            </a:r>
            <a:endParaRPr lang="aa-ET" sz="16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BC68A18-78F4-4475-BC89-6E8C2FBF031F}"/>
              </a:ext>
            </a:extLst>
          </p:cNvPr>
          <p:cNvSpPr txBox="1"/>
          <p:nvPr/>
        </p:nvSpPr>
        <p:spPr>
          <a:xfrm>
            <a:off x="6022007" y="4696501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000" baseline="30000" dirty="0">
                <a:solidFill>
                  <a:srgbClr val="00B050"/>
                </a:solidFill>
                <a:latin typeface="Helvetica Neue Light"/>
              </a:rPr>
              <a:t>2</a:t>
            </a:r>
            <a:endParaRPr lang="aa-ET" sz="16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4A9E046-74AE-4CE6-99DE-C1930E165B2C}"/>
              </a:ext>
            </a:extLst>
          </p:cNvPr>
          <p:cNvSpPr txBox="1"/>
          <p:nvPr/>
        </p:nvSpPr>
        <p:spPr>
          <a:xfrm>
            <a:off x="5567436" y="4698983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000" baseline="30000" dirty="0">
                <a:solidFill>
                  <a:srgbClr val="00B050"/>
                </a:solidFill>
                <a:latin typeface="Helvetica Neue Light"/>
              </a:rPr>
              <a:t>3</a:t>
            </a:r>
            <a:endParaRPr lang="aa-ET" sz="16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C2B0C95-B826-4114-B56C-52B42ADD415B}"/>
              </a:ext>
            </a:extLst>
          </p:cNvPr>
          <p:cNvSpPr txBox="1"/>
          <p:nvPr/>
        </p:nvSpPr>
        <p:spPr>
          <a:xfrm>
            <a:off x="2543362" y="5860514"/>
            <a:ext cx="10515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ar-SA" sz="2200" dirty="0" smtClean="0">
                <a:latin typeface="Helvetica Neue Light"/>
                <a:cs typeface="Traditional Arabic" panose="02020603050405020304" pitchFamily="18" charset="-78"/>
              </a:rPr>
              <a:t>(1101)</a:t>
            </a:r>
            <a:r>
              <a:rPr lang="en-US" altLang="aa-ET" sz="2200" baseline="-25000" dirty="0" smtClean="0">
                <a:latin typeface="Helvetica Neue Light"/>
              </a:rPr>
              <a:t>2 </a:t>
            </a:r>
            <a:r>
              <a:rPr lang="en-US" altLang="ar-SA" sz="2200" dirty="0" smtClean="0">
                <a:latin typeface="Helvetica Neue Light"/>
                <a:cs typeface="Traditional Arabic" panose="02020603050405020304" pitchFamily="18" charset="-78"/>
              </a:rPr>
              <a:t>= </a:t>
            </a:r>
            <a:r>
              <a:rPr lang="en-US" altLang="ar-SA" sz="2200" dirty="0">
                <a:latin typeface="Helvetica Neue Light"/>
                <a:cs typeface="Traditional Arabic" panose="02020603050405020304" pitchFamily="18" charset="-78"/>
              </a:rPr>
              <a:t>1*2</a:t>
            </a:r>
            <a:r>
              <a:rPr lang="en-US" altLang="ar-SA" sz="2200" baseline="30000" dirty="0">
                <a:latin typeface="Helvetica Neue Light"/>
                <a:cs typeface="Traditional Arabic" panose="02020603050405020304" pitchFamily="18" charset="-78"/>
              </a:rPr>
              <a:t>3</a:t>
            </a:r>
            <a:r>
              <a:rPr lang="en-US" altLang="ar-SA" sz="2200" dirty="0">
                <a:latin typeface="Helvetica Neue Light"/>
                <a:cs typeface="Traditional Arabic" panose="02020603050405020304" pitchFamily="18" charset="-78"/>
              </a:rPr>
              <a:t> + 1*2</a:t>
            </a:r>
            <a:r>
              <a:rPr lang="en-US" altLang="ar-SA" sz="2200" baseline="30000" dirty="0">
                <a:latin typeface="Helvetica Neue Light"/>
                <a:cs typeface="Traditional Arabic" panose="02020603050405020304" pitchFamily="18" charset="-78"/>
              </a:rPr>
              <a:t>2</a:t>
            </a:r>
            <a:r>
              <a:rPr lang="en-US" altLang="ar-SA" sz="2200" dirty="0">
                <a:latin typeface="Helvetica Neue Light"/>
                <a:cs typeface="Traditional Arabic" panose="02020603050405020304" pitchFamily="18" charset="-78"/>
              </a:rPr>
              <a:t> + 0*2</a:t>
            </a:r>
            <a:r>
              <a:rPr lang="en-US" altLang="ar-SA" sz="2200" baseline="30000" dirty="0">
                <a:latin typeface="Helvetica Neue Light"/>
                <a:cs typeface="Traditional Arabic" panose="02020603050405020304" pitchFamily="18" charset="-78"/>
              </a:rPr>
              <a:t>1</a:t>
            </a:r>
            <a:r>
              <a:rPr lang="en-US" altLang="ar-SA" sz="2200" dirty="0">
                <a:latin typeface="Helvetica Neue Light"/>
                <a:cs typeface="Traditional Arabic" panose="02020603050405020304" pitchFamily="18" charset="-78"/>
              </a:rPr>
              <a:t> + </a:t>
            </a:r>
            <a:r>
              <a:rPr lang="en-US" altLang="ar-SA" sz="2200" dirty="0" smtClean="0">
                <a:latin typeface="Helvetica Neue Light"/>
                <a:cs typeface="Traditional Arabic" panose="02020603050405020304" pitchFamily="18" charset="-78"/>
              </a:rPr>
              <a:t>1*2</a:t>
            </a:r>
            <a:r>
              <a:rPr lang="en-US" altLang="ar-SA" sz="2200" baseline="30000" dirty="0" smtClean="0">
                <a:latin typeface="Helvetica Neue Light"/>
                <a:cs typeface="Traditional Arabic" panose="02020603050405020304" pitchFamily="18" charset="-78"/>
              </a:rPr>
              <a:t>0 </a:t>
            </a:r>
            <a:r>
              <a:rPr lang="en-US" altLang="ar-SA" sz="2200" dirty="0" smtClean="0">
                <a:latin typeface="Helvetica Neue Light"/>
                <a:cs typeface="Traditional Arabic" panose="02020603050405020304" pitchFamily="18" charset="-78"/>
              </a:rPr>
              <a:t> = 8 + 4 + 0 +1 = 13</a:t>
            </a:r>
            <a:r>
              <a:rPr lang="en-US" altLang="aa-ET" sz="2200" baseline="-25000" dirty="0">
                <a:latin typeface="Helvetica Neue Light"/>
              </a:rPr>
              <a:t>10</a:t>
            </a:r>
            <a:endParaRPr lang="en-US" altLang="aa-ET" sz="2200" dirty="0">
              <a:latin typeface="Helvetica Neue Light"/>
            </a:endParaRPr>
          </a:p>
          <a:p>
            <a:pPr marL="0" indent="0">
              <a:buNone/>
            </a:pPr>
            <a:endParaRPr lang="en-US" altLang="ar-SA" sz="2200" dirty="0">
              <a:latin typeface="Helvetica Neue Light"/>
              <a:cs typeface="Traditional Arabic" panose="02020603050405020304" pitchFamily="18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FB3DD259-81FA-4D67-B8B5-F4B5A2F8CB36}"/>
              </a:ext>
            </a:extLst>
          </p:cNvPr>
          <p:cNvSpPr txBox="1"/>
          <p:nvPr/>
        </p:nvSpPr>
        <p:spPr>
          <a:xfrm>
            <a:off x="4356928" y="4713051"/>
            <a:ext cx="82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fr-FR" sz="2000" baseline="30000" dirty="0">
                <a:solidFill>
                  <a:srgbClr val="00B050"/>
                </a:solidFill>
                <a:latin typeface="Helvetica Neue Light"/>
              </a:rPr>
              <a:t>x</a:t>
            </a:r>
            <a:endParaRPr lang="aa-ET" sz="16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27F5971-025A-4255-B6FF-D5C436264653}"/>
              </a:ext>
            </a:extLst>
          </p:cNvPr>
          <p:cNvSpPr txBox="1"/>
          <p:nvPr/>
        </p:nvSpPr>
        <p:spPr>
          <a:xfrm>
            <a:off x="3117919" y="4696326"/>
            <a:ext cx="1679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00B050"/>
                </a:solidFill>
                <a:latin typeface="Helvetica Neue Light"/>
              </a:rPr>
              <a:t>Weights</a:t>
            </a:r>
            <a:r>
              <a:rPr lang="fr-FR" sz="2000" dirty="0">
                <a:solidFill>
                  <a:srgbClr val="00B050"/>
                </a:solidFill>
                <a:latin typeface="Helvetica Neue Light"/>
              </a:rPr>
              <a:t>:</a:t>
            </a:r>
            <a:endParaRPr lang="aa-ET" sz="20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70AD833-6D53-4126-880F-A35AF30D6E8E}"/>
              </a:ext>
            </a:extLst>
          </p:cNvPr>
          <p:cNvSpPr txBox="1"/>
          <p:nvPr/>
        </p:nvSpPr>
        <p:spPr>
          <a:xfrm>
            <a:off x="3385710" y="3034969"/>
            <a:ext cx="27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dirty="0">
                <a:solidFill>
                  <a:srgbClr val="002060"/>
                </a:solidFill>
                <a:latin typeface="Helvetica Neue Light"/>
              </a:rPr>
              <a:t>Most </a:t>
            </a:r>
            <a:r>
              <a:rPr lang="fr-FR" dirty="0" err="1">
                <a:solidFill>
                  <a:srgbClr val="002060"/>
                </a:solidFill>
                <a:latin typeface="Helvetica Neue Light"/>
              </a:rPr>
              <a:t>significant</a:t>
            </a:r>
            <a:r>
              <a:rPr lang="fr-FR" dirty="0">
                <a:solidFill>
                  <a:srgbClr val="002060"/>
                </a:solidFill>
                <a:latin typeface="Helvetica Neue Light"/>
              </a:rPr>
              <a:t> bit (</a:t>
            </a:r>
            <a:r>
              <a:rPr lang="fr-FR" b="1" dirty="0" err="1">
                <a:solidFill>
                  <a:srgbClr val="002060"/>
                </a:solidFill>
                <a:latin typeface="Helvetica Neue Light"/>
              </a:rPr>
              <a:t>msb</a:t>
            </a:r>
            <a:r>
              <a:rPr lang="fr-FR" dirty="0">
                <a:solidFill>
                  <a:srgbClr val="002060"/>
                </a:solidFill>
                <a:latin typeface="Helvetica Neue Light"/>
              </a:rPr>
              <a:t>)</a:t>
            </a:r>
            <a:endParaRPr lang="aa-ET" dirty="0">
              <a:solidFill>
                <a:srgbClr val="002060"/>
              </a:solidFill>
              <a:latin typeface="Helvetica Neue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4FFEEA49-8CBA-4E8F-956A-B6CAEA015125}"/>
              </a:ext>
            </a:extLst>
          </p:cNvPr>
          <p:cNvCxnSpPr>
            <a:cxnSpLocks/>
          </p:cNvCxnSpPr>
          <p:nvPr/>
        </p:nvCxnSpPr>
        <p:spPr>
          <a:xfrm>
            <a:off x="5409508" y="3503788"/>
            <a:ext cx="449514" cy="2582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DE40787D-D8EC-4339-B5F2-6BC46CF3952D}"/>
              </a:ext>
            </a:extLst>
          </p:cNvPr>
          <p:cNvCxnSpPr>
            <a:cxnSpLocks/>
          </p:cNvCxnSpPr>
          <p:nvPr/>
        </p:nvCxnSpPr>
        <p:spPr>
          <a:xfrm flipH="1">
            <a:off x="7465901" y="3503788"/>
            <a:ext cx="390120" cy="24133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D130D8C-0052-41A1-8D4B-13DE0506025D}"/>
              </a:ext>
            </a:extLst>
          </p:cNvPr>
          <p:cNvSpPr txBox="1"/>
          <p:nvPr/>
        </p:nvSpPr>
        <p:spPr>
          <a:xfrm rot="19234651">
            <a:off x="6694450" y="5118468"/>
            <a:ext cx="108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00B050"/>
                </a:solidFill>
                <a:latin typeface="Helvetica Neue Light"/>
              </a:rPr>
              <a:t>ones</a:t>
            </a:r>
            <a:endParaRPr lang="aa-ET" sz="2400" dirty="0">
              <a:solidFill>
                <a:srgbClr val="00B050"/>
              </a:solidFill>
              <a:latin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56664" y="592186"/>
            <a:ext cx="5109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Binary system: Base 2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248408" y="4315622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Helvetica Neue Light"/>
              </a:rPr>
              <a:t>Positional</a:t>
            </a:r>
            <a:r>
              <a:rPr lang="fr-FR" dirty="0" smtClean="0">
                <a:solidFill>
                  <a:srgbClr val="FF0000"/>
                </a:solidFill>
                <a:latin typeface="Helvetica Neue Light"/>
              </a:rPr>
              <a:t> value</a:t>
            </a:r>
            <a:endParaRPr lang="fr-FR" dirty="0">
              <a:solidFill>
                <a:srgbClr val="FF0000"/>
              </a:solidFill>
              <a:latin typeface="Helvetica Neue Ligh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26" y="3587891"/>
            <a:ext cx="3318115" cy="2325047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2518752" y="6339277"/>
            <a:ext cx="8654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(1011.101</a:t>
            </a:r>
            <a:r>
              <a:rPr lang="en-US" altLang="ar-SA" sz="2200" dirty="0" smtClean="0">
                <a:latin typeface="Helvetica Neue Light"/>
                <a:cs typeface="Traditional Arabic" panose="02020603050405020304" pitchFamily="18" charset="-78"/>
              </a:rPr>
              <a:t>)</a:t>
            </a:r>
            <a:r>
              <a:rPr lang="en-US" altLang="aa-ET" sz="2200" baseline="-25000" dirty="0" smtClean="0">
                <a:latin typeface="Helvetica Neue Light"/>
              </a:rPr>
              <a:t>2</a:t>
            </a:r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= 2</a:t>
            </a:r>
            <a:r>
              <a:rPr lang="en-US" altLang="ar-SA" sz="2200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3</a:t>
            </a:r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+ 2</a:t>
            </a:r>
            <a:r>
              <a:rPr lang="en-US" altLang="ar-SA" sz="2200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1</a:t>
            </a:r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sz="2200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+ 2</a:t>
            </a:r>
            <a:r>
              <a:rPr lang="en-US" altLang="ar-SA" sz="2200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0</a:t>
            </a:r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+ 2</a:t>
            </a:r>
            <a:r>
              <a:rPr lang="en-US" altLang="ar-SA" sz="2200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-1</a:t>
            </a:r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r>
              <a:rPr lang="en-US" altLang="ar-SA" sz="2200" dirty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+ 2</a:t>
            </a:r>
            <a:r>
              <a:rPr lang="en-US" altLang="ar-SA" sz="2200" baseline="300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-3</a:t>
            </a:r>
            <a:r>
              <a:rPr lang="en-US" altLang="ar-SA" sz="2200" dirty="0" smtClean="0">
                <a:solidFill>
                  <a:prstClr val="black"/>
                </a:solidFill>
                <a:latin typeface="Helvetica Neue Light"/>
                <a:cs typeface="Traditional Arabic" panose="02020603050405020304" pitchFamily="18" charset="-78"/>
              </a:rPr>
              <a:t> </a:t>
            </a:r>
            <a:endParaRPr lang="en-US" altLang="ar-SA" sz="2200" dirty="0">
              <a:solidFill>
                <a:prstClr val="black"/>
              </a:solidFill>
              <a:latin typeface="Helvetica Neue Light"/>
              <a:cs typeface="Traditional Arabic" panose="02020603050405020304" pitchFamily="18" charset="-78"/>
            </a:endParaRPr>
          </a:p>
          <a:p>
            <a:pPr lvl="0" defTabSz="914400"/>
            <a:endParaRPr lang="en-US" altLang="ar-SA" dirty="0">
              <a:solidFill>
                <a:prstClr val="black"/>
              </a:solidFill>
              <a:latin typeface="Helvetica Neue Light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156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/>
      <p:bldP spid="19" grpId="0"/>
      <p:bldP spid="19" grpId="1"/>
      <p:bldP spid="20" grpId="0"/>
      <p:bldP spid="20" grpId="1"/>
      <p:bldP spid="21" grpId="0"/>
      <p:bldP spid="21" grpId="1"/>
      <p:bldP spid="21" grpId="2"/>
      <p:bldP spid="40" grpId="0"/>
      <p:bldP spid="41" grpId="0"/>
      <p:bldP spid="42" grpId="0"/>
      <p:bldP spid="43" grpId="0"/>
      <p:bldP spid="45" grpId="0"/>
      <p:bldP spid="50" grpId="0"/>
      <p:bldP spid="51" grpId="0"/>
      <p:bldP spid="29" grpId="0"/>
      <p:bldP spid="34" grpId="0"/>
      <p:bldP spid="34" grpId="1"/>
      <p:bldP spid="34" grpId="2"/>
      <p:bldP spid="34" grpId="3"/>
      <p:bldP spid="3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61A0F8-A3F4-450F-B6FD-BCF21A54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530" y="1476278"/>
            <a:ext cx="10926865" cy="5177739"/>
          </a:xfr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altLang="aa-ET" sz="2400" dirty="0" smtClean="0">
                <a:latin typeface="Helvetica Neue Light"/>
              </a:rPr>
              <a:t>Number X in </a:t>
            </a:r>
            <a:r>
              <a:rPr lang="en-US" altLang="aa-ET" sz="2400" dirty="0">
                <a:latin typeface="Helvetica Neue Light"/>
              </a:rPr>
              <a:t>radix </a:t>
            </a:r>
            <a:r>
              <a:rPr lang="en-US" altLang="aa-ET" sz="2400" dirty="0" smtClean="0">
                <a:latin typeface="Helvetica Neue Light"/>
              </a:rPr>
              <a:t>r system :</a:t>
            </a:r>
            <a:endParaRPr lang="en-US" altLang="aa-ET" sz="2400" dirty="0">
              <a:latin typeface="Helvetica Neue Light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kumimoji="0" lang="en-US" altLang="aa-ET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(x</a:t>
            </a:r>
            <a:r>
              <a:rPr lang="en-US" altLang="aa-ET" sz="2400" b="1" dirty="0" smtClean="0">
                <a:latin typeface="Helvetica Neue Light"/>
              </a:rPr>
              <a:t>)</a:t>
            </a:r>
            <a:r>
              <a:rPr lang="en-US" altLang="aa-ET" sz="3000" b="1" baseline="-25000" dirty="0" smtClean="0">
                <a:solidFill>
                  <a:srgbClr val="FF0000"/>
                </a:solidFill>
                <a:latin typeface="Helvetica Neue Light"/>
              </a:rPr>
              <a:t>r</a:t>
            </a:r>
            <a:r>
              <a:rPr kumimoji="0" lang="en-US" altLang="aa-ET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 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= 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n-1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n-2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 ... 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1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0 </a:t>
            </a:r>
            <a:r>
              <a:rPr kumimoji="0" lang="en-US" altLang="aa-ET" sz="3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 Neue Light"/>
              </a:rPr>
              <a:t>.</a:t>
            </a:r>
            <a:r>
              <a:rPr kumimoji="0" lang="en-US" altLang="aa-ET" sz="24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 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-1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 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-2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 ... 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-(m-1)</a:t>
            </a:r>
            <a:r>
              <a:rPr kumimoji="0" lang="en-US" altLang="aa-ET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 x</a:t>
            </a:r>
            <a:r>
              <a:rPr kumimoji="0" lang="en-US" altLang="aa-ET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</a:rPr>
              <a:t>-m </a:t>
            </a:r>
            <a:endParaRPr lang="en-US" altLang="aa-ET" sz="2400" b="1" dirty="0">
              <a:latin typeface="Helvetica Neue Light"/>
            </a:endParaRPr>
          </a:p>
          <a:p>
            <a:pPr>
              <a:spcBef>
                <a:spcPts val="1200"/>
              </a:spcBef>
            </a:pPr>
            <a:r>
              <a:rPr lang="en-US" altLang="aa-ET" sz="2400" dirty="0" smtClean="0">
                <a:latin typeface="Helvetica Neue Light"/>
              </a:rPr>
              <a:t>Decimal </a:t>
            </a:r>
            <a:r>
              <a:rPr lang="en-US" altLang="aa-ET" sz="2400" dirty="0">
                <a:latin typeface="Helvetica Neue Light"/>
              </a:rPr>
              <a:t>Value </a:t>
            </a:r>
            <a:r>
              <a:rPr lang="en-US" altLang="aa-ET" sz="2400" dirty="0" smtClean="0">
                <a:latin typeface="Helvetica Neue Light"/>
              </a:rPr>
              <a:t>of X 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aa-ET" sz="2400" dirty="0" smtClean="0">
                <a:latin typeface="Helvetica Neue Light"/>
              </a:rPr>
              <a:t>   </a:t>
            </a:r>
            <a:r>
              <a:rPr lang="en-US" altLang="aa-ET" sz="2400" b="1" dirty="0" smtClean="0">
                <a:latin typeface="Helvetica Neue Light"/>
              </a:rPr>
              <a:t>Val</a:t>
            </a:r>
            <a:r>
              <a:rPr lang="en-US" altLang="aa-ET" sz="2400" baseline="-25000" dirty="0" smtClean="0">
                <a:latin typeface="Helvetica Neue Light"/>
              </a:rPr>
              <a:t>10</a:t>
            </a:r>
            <a:r>
              <a:rPr lang="en-US" altLang="aa-ET" sz="2400" dirty="0" smtClean="0">
                <a:latin typeface="Helvetica Neue Light"/>
              </a:rPr>
              <a:t> </a:t>
            </a:r>
            <a:r>
              <a:rPr lang="en-US" altLang="aa-ET" sz="2400" b="1" dirty="0" smtClean="0">
                <a:latin typeface="Helvetica Neue Light"/>
              </a:rPr>
              <a:t>= </a:t>
            </a:r>
            <a:r>
              <a:rPr lang="en-US" altLang="aa-ET" sz="2400" b="1" dirty="0" err="1" smtClean="0">
                <a:latin typeface="Helvetica Neue Light"/>
              </a:rPr>
              <a:t>x</a:t>
            </a:r>
            <a:r>
              <a:rPr lang="en-US" altLang="aa-ET" sz="2400" b="1" baseline="-25000" dirty="0" err="1" smtClean="0">
                <a:latin typeface="Helvetica Neue Light"/>
              </a:rPr>
              <a:t>n</a:t>
            </a:r>
            <a:r>
              <a:rPr lang="en-US" altLang="aa-ET" sz="2400" b="1" baseline="-25000" dirty="0" smtClean="0">
                <a:latin typeface="Helvetica Neue Light"/>
              </a:rPr>
              <a:t>–1</a:t>
            </a:r>
            <a:r>
              <a:rPr lang="en-US" altLang="aa-ET" sz="1800" b="1" dirty="0" smtClean="0">
                <a:latin typeface="Helvetica Neue Light"/>
              </a:rPr>
              <a:t>× 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r </a:t>
            </a:r>
            <a:r>
              <a:rPr lang="en-US" altLang="aa-ET" sz="2400" b="1" baseline="30000" dirty="0" smtClean="0">
                <a:solidFill>
                  <a:srgbClr val="00B050"/>
                </a:solidFill>
                <a:latin typeface="Helvetica Neue Light"/>
              </a:rPr>
              <a:t>n–1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altLang="aa-ET" sz="2400" b="1" dirty="0" smtClean="0">
                <a:latin typeface="Helvetica Neue Light"/>
              </a:rPr>
              <a:t>+ </a:t>
            </a:r>
            <a:r>
              <a:rPr lang="en-US" altLang="aa-ET" sz="2400" b="1" dirty="0" err="1" smtClean="0">
                <a:latin typeface="Helvetica Neue Light"/>
              </a:rPr>
              <a:t>x</a:t>
            </a:r>
            <a:r>
              <a:rPr lang="en-US" altLang="aa-ET" sz="2400" b="1" baseline="-25000" dirty="0" err="1" smtClean="0">
                <a:latin typeface="Helvetica Neue Light"/>
              </a:rPr>
              <a:t>n</a:t>
            </a:r>
            <a:r>
              <a:rPr lang="en-US" altLang="aa-ET" sz="2400" b="1" baseline="-25000" dirty="0" smtClean="0">
                <a:latin typeface="Helvetica Neue Light"/>
              </a:rPr>
              <a:t>–2</a:t>
            </a:r>
            <a:r>
              <a:rPr lang="en-US" altLang="aa-ET" sz="1800" b="1" dirty="0" smtClean="0">
                <a:solidFill>
                  <a:schemeClr val="tx1"/>
                </a:solidFill>
                <a:latin typeface="Helvetica Neue Light"/>
              </a:rPr>
              <a:t>× 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r </a:t>
            </a:r>
            <a:r>
              <a:rPr lang="en-US" altLang="aa-ET" sz="2400" b="1" baseline="30000" dirty="0" smtClean="0">
                <a:solidFill>
                  <a:srgbClr val="00B050"/>
                </a:solidFill>
                <a:latin typeface="Helvetica Neue Light"/>
              </a:rPr>
              <a:t>n–2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altLang="aa-ET" sz="2400" b="1" dirty="0" smtClean="0">
                <a:latin typeface="Helvetica Neue Light"/>
              </a:rPr>
              <a:t>+ … + x</a:t>
            </a:r>
            <a:r>
              <a:rPr lang="en-US" altLang="aa-ET" sz="2400" b="1" baseline="-25000" dirty="0" smtClean="0">
                <a:latin typeface="Helvetica Neue Light"/>
              </a:rPr>
              <a:t>1</a:t>
            </a:r>
            <a:r>
              <a:rPr lang="en-US" altLang="aa-ET" sz="1800" b="1" dirty="0" smtClean="0">
                <a:latin typeface="Helvetica Neue Light"/>
              </a:rPr>
              <a:t>× 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r </a:t>
            </a:r>
            <a:r>
              <a:rPr lang="en-US" altLang="aa-ET" sz="2400" b="1" dirty="0" smtClean="0">
                <a:latin typeface="Helvetica Neue Light"/>
              </a:rPr>
              <a:t>+ x</a:t>
            </a:r>
            <a:r>
              <a:rPr lang="en-US" altLang="aa-ET" sz="2400" b="1" baseline="-25000" dirty="0" smtClean="0">
                <a:latin typeface="Helvetica Neue Light"/>
              </a:rPr>
              <a:t>0 </a:t>
            </a:r>
            <a:r>
              <a:rPr lang="en-US" altLang="aa-ET" sz="2400" b="1" dirty="0" smtClean="0">
                <a:latin typeface="Helvetica Neue Light"/>
              </a:rPr>
              <a:t>+ x</a:t>
            </a:r>
            <a:r>
              <a:rPr lang="en-US" altLang="aa-ET" sz="2400" b="1" baseline="-25000" dirty="0" smtClean="0">
                <a:latin typeface="Helvetica Neue Light"/>
              </a:rPr>
              <a:t>–1 </a:t>
            </a:r>
            <a:r>
              <a:rPr lang="en-US" altLang="aa-ET" sz="1800" b="1" dirty="0" smtClean="0">
                <a:latin typeface="Helvetica Neue Light"/>
              </a:rPr>
              <a:t>× 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r</a:t>
            </a:r>
            <a:r>
              <a:rPr lang="en-US" altLang="aa-ET" sz="2400" b="1" baseline="30000" dirty="0" smtClean="0">
                <a:solidFill>
                  <a:srgbClr val="FF0000"/>
                </a:solidFill>
                <a:latin typeface="Helvetica Neue Light"/>
              </a:rPr>
              <a:t>–</a:t>
            </a:r>
            <a:r>
              <a:rPr lang="en-US" altLang="aa-ET" sz="2400" b="1" baseline="30000" dirty="0" smtClean="0">
                <a:solidFill>
                  <a:srgbClr val="00B050"/>
                </a:solidFill>
                <a:latin typeface="Helvetica Neue Light"/>
              </a:rPr>
              <a:t>1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 </a:t>
            </a:r>
            <a:r>
              <a:rPr lang="en-US" altLang="aa-ET" sz="2400" b="1" dirty="0" smtClean="0">
                <a:latin typeface="Helvetica Neue Light"/>
              </a:rPr>
              <a:t>+ x</a:t>
            </a:r>
            <a:r>
              <a:rPr lang="en-US" altLang="aa-ET" sz="2400" b="1" baseline="-25000" dirty="0" smtClean="0">
                <a:latin typeface="Helvetica Neue Light"/>
              </a:rPr>
              <a:t>–2 </a:t>
            </a:r>
            <a:r>
              <a:rPr lang="en-US" altLang="aa-ET" sz="1800" b="1" dirty="0" smtClean="0">
                <a:latin typeface="Helvetica Neue Light"/>
              </a:rPr>
              <a:t>× 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r</a:t>
            </a:r>
            <a:r>
              <a:rPr lang="en-US" altLang="aa-ET" sz="2400" b="1" baseline="30000" dirty="0" smtClean="0">
                <a:solidFill>
                  <a:srgbClr val="00B050"/>
                </a:solidFill>
                <a:latin typeface="Helvetica Neue Light"/>
              </a:rPr>
              <a:t>–2</a:t>
            </a:r>
            <a:r>
              <a:rPr lang="en-US" altLang="aa-ET" sz="2400" b="1" dirty="0" smtClean="0">
                <a:solidFill>
                  <a:srgbClr val="00B050"/>
                </a:solidFill>
                <a:latin typeface="Helvetica Neue Light"/>
              </a:rPr>
              <a:t> </a:t>
            </a:r>
            <a:r>
              <a:rPr lang="en-US" altLang="aa-ET" sz="2400" b="1" dirty="0" smtClean="0">
                <a:latin typeface="Helvetica Neue Light"/>
              </a:rPr>
              <a:t>+ … + x</a:t>
            </a:r>
            <a:r>
              <a:rPr lang="en-US" altLang="aa-ET" sz="2400" b="1" baseline="-25000" dirty="0" smtClean="0">
                <a:latin typeface="Helvetica Neue Light"/>
              </a:rPr>
              <a:t>-m </a:t>
            </a:r>
            <a:r>
              <a:rPr lang="en-US" altLang="aa-ET" sz="1800" b="1" dirty="0" smtClean="0">
                <a:solidFill>
                  <a:srgbClr val="FF0000"/>
                </a:solidFill>
                <a:latin typeface="Helvetica Neue Light"/>
              </a:rPr>
              <a:t>× 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r</a:t>
            </a:r>
            <a:r>
              <a:rPr lang="en-US" altLang="aa-ET" sz="2400" b="1" baseline="30000" dirty="0" smtClean="0">
                <a:solidFill>
                  <a:srgbClr val="00B050"/>
                </a:solidFill>
                <a:latin typeface="Helvetica Neue Light"/>
              </a:rPr>
              <a:t>-m</a:t>
            </a:r>
            <a:r>
              <a:rPr lang="en-US" altLang="aa-ET" sz="2400" b="1" dirty="0" smtClean="0">
                <a:solidFill>
                  <a:srgbClr val="FF0000"/>
                </a:solidFill>
                <a:latin typeface="Helvetica Neue Light"/>
              </a:rPr>
              <a:t> 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aa-ET" sz="2400" dirty="0" smtClean="0">
                <a:solidFill>
                  <a:srgbClr val="0070C0"/>
                </a:solidFill>
                <a:latin typeface="Helvetica Neue Light"/>
              </a:rPr>
              <a:t>Examples</a:t>
            </a:r>
            <a:r>
              <a:rPr lang="en-US" altLang="aa-ET" sz="2400" dirty="0">
                <a:solidFill>
                  <a:srgbClr val="0070C0"/>
                </a:solidFill>
                <a:latin typeface="Helvetica Neue Light"/>
              </a:rPr>
              <a:t>:</a:t>
            </a:r>
            <a:r>
              <a:rPr lang="en-US" altLang="aa-ET" sz="2400" dirty="0">
                <a:latin typeface="Helvetica Neue Light"/>
              </a:rPr>
              <a:t>	</a:t>
            </a:r>
          </a:p>
          <a:p>
            <a:pPr lvl="1">
              <a:spcBef>
                <a:spcPts val="1200"/>
              </a:spcBef>
            </a:pPr>
            <a:r>
              <a:rPr lang="en-US" altLang="aa-ET" sz="2200" dirty="0">
                <a:latin typeface="Helvetica Neue Light"/>
              </a:rPr>
              <a:t>(</a:t>
            </a:r>
            <a:r>
              <a:rPr lang="en-US" altLang="aa-ET" sz="2200" dirty="0" smtClean="0">
                <a:latin typeface="Helvetica Neue Light"/>
              </a:rPr>
              <a:t>11011.01)</a:t>
            </a:r>
            <a:r>
              <a:rPr lang="en-US" altLang="aa-ET" sz="2200" baseline="-25000" dirty="0" smtClean="0">
                <a:latin typeface="Helvetica Neue Light"/>
              </a:rPr>
              <a:t>2</a:t>
            </a:r>
            <a:r>
              <a:rPr lang="en-US" altLang="aa-ET" sz="2200" dirty="0" smtClean="0">
                <a:latin typeface="Helvetica Neue Light"/>
              </a:rPr>
              <a:t> </a:t>
            </a:r>
            <a:r>
              <a:rPr lang="en-US" altLang="aa-ET" sz="2200" dirty="0">
                <a:latin typeface="Helvetica Neue Light"/>
              </a:rPr>
              <a:t>= 1×2</a:t>
            </a:r>
            <a:r>
              <a:rPr lang="en-US" altLang="aa-ET" sz="2200" baseline="30000" dirty="0">
                <a:latin typeface="Helvetica Neue Light"/>
              </a:rPr>
              <a:t>4</a:t>
            </a:r>
            <a:r>
              <a:rPr lang="en-US" altLang="aa-ET" sz="2200" dirty="0">
                <a:latin typeface="Helvetica Neue Light"/>
              </a:rPr>
              <a:t> + 1×2</a:t>
            </a:r>
            <a:r>
              <a:rPr lang="en-US" altLang="aa-ET" sz="2200" baseline="30000" dirty="0">
                <a:latin typeface="Helvetica Neue Light"/>
              </a:rPr>
              <a:t>3</a:t>
            </a:r>
            <a:r>
              <a:rPr lang="en-US" altLang="aa-ET" sz="2200" dirty="0">
                <a:latin typeface="Helvetica Neue Light"/>
              </a:rPr>
              <a:t> + 0×2</a:t>
            </a:r>
            <a:r>
              <a:rPr lang="en-US" altLang="aa-ET" sz="2200" baseline="30000" dirty="0">
                <a:latin typeface="Helvetica Neue Light"/>
              </a:rPr>
              <a:t>2</a:t>
            </a:r>
            <a:r>
              <a:rPr lang="en-US" altLang="aa-ET" sz="2200" dirty="0">
                <a:latin typeface="Helvetica Neue Light"/>
              </a:rPr>
              <a:t> + 1×2 + 1 + </a:t>
            </a:r>
            <a:r>
              <a:rPr lang="en-US" altLang="aa-ET" sz="2200" dirty="0" smtClean="0">
                <a:latin typeface="Helvetica Neue Light"/>
              </a:rPr>
              <a:t>0×2</a:t>
            </a:r>
            <a:r>
              <a:rPr lang="en-US" altLang="aa-ET" sz="2200" baseline="30000" dirty="0">
                <a:latin typeface="Helvetica Neue Light"/>
              </a:rPr>
              <a:t>-1</a:t>
            </a:r>
            <a:r>
              <a:rPr lang="en-US" altLang="aa-ET" sz="2200" dirty="0" smtClean="0">
                <a:latin typeface="Helvetica Neue Light"/>
              </a:rPr>
              <a:t> </a:t>
            </a:r>
            <a:r>
              <a:rPr lang="en-US" altLang="aa-ET" sz="2200" dirty="0">
                <a:latin typeface="Helvetica Neue Light"/>
              </a:rPr>
              <a:t>+ </a:t>
            </a:r>
            <a:r>
              <a:rPr lang="en-US" altLang="aa-ET" sz="2200" dirty="0" smtClean="0">
                <a:latin typeface="Helvetica Neue Light"/>
              </a:rPr>
              <a:t>1×2</a:t>
            </a:r>
            <a:r>
              <a:rPr lang="en-US" altLang="aa-ET" sz="2200" baseline="30000" dirty="0" smtClean="0">
                <a:latin typeface="Helvetica Neue Light"/>
              </a:rPr>
              <a:t>-2</a:t>
            </a:r>
            <a:r>
              <a:rPr lang="en-US" altLang="aa-ET" sz="2200" dirty="0" smtClean="0">
                <a:latin typeface="Helvetica Neue Light"/>
              </a:rPr>
              <a:t> = </a:t>
            </a:r>
            <a:r>
              <a:rPr lang="en-US" altLang="aa-ET" sz="2200" dirty="0">
                <a:latin typeface="Helvetica Neue Light"/>
              </a:rPr>
              <a:t>(</a:t>
            </a:r>
            <a:r>
              <a:rPr lang="en-US" altLang="aa-ET" sz="2200" dirty="0" smtClean="0">
                <a:latin typeface="Helvetica Neue Light"/>
              </a:rPr>
              <a:t>27.25)</a:t>
            </a:r>
            <a:r>
              <a:rPr lang="en-US" altLang="aa-ET" sz="2200" baseline="-25000" dirty="0" smtClean="0">
                <a:latin typeface="Helvetica Neue Light"/>
              </a:rPr>
              <a:t>10</a:t>
            </a:r>
            <a:endParaRPr lang="en-US" altLang="aa-ET" sz="2200" baseline="-25000" dirty="0">
              <a:latin typeface="Helvetica Neue Light"/>
            </a:endParaRPr>
          </a:p>
          <a:p>
            <a:pPr lvl="1">
              <a:spcBef>
                <a:spcPts val="1200"/>
              </a:spcBef>
            </a:pPr>
            <a:r>
              <a:rPr lang="en-US" altLang="aa-ET" sz="2200" dirty="0">
                <a:latin typeface="Helvetica Neue Light"/>
              </a:rPr>
              <a:t>(2103)</a:t>
            </a:r>
            <a:r>
              <a:rPr lang="en-US" altLang="aa-ET" sz="2200" baseline="-25000" dirty="0">
                <a:latin typeface="Helvetica Neue Light"/>
              </a:rPr>
              <a:t>4</a:t>
            </a:r>
            <a:r>
              <a:rPr lang="en-US" altLang="aa-ET" sz="2200" dirty="0">
                <a:latin typeface="Helvetica Neue Light"/>
              </a:rPr>
              <a:t> = 2×4</a:t>
            </a:r>
            <a:r>
              <a:rPr lang="en-US" altLang="aa-ET" sz="2200" baseline="30000" dirty="0">
                <a:latin typeface="Helvetica Neue Light"/>
              </a:rPr>
              <a:t>3</a:t>
            </a:r>
            <a:r>
              <a:rPr lang="en-US" altLang="aa-ET" sz="2200" dirty="0">
                <a:latin typeface="Helvetica Neue Light"/>
              </a:rPr>
              <a:t> + 1×4</a:t>
            </a:r>
            <a:r>
              <a:rPr lang="en-US" altLang="aa-ET" sz="2200" baseline="30000" dirty="0">
                <a:latin typeface="Helvetica Neue Light"/>
              </a:rPr>
              <a:t>2</a:t>
            </a:r>
            <a:r>
              <a:rPr lang="en-US" altLang="aa-ET" sz="2200" dirty="0">
                <a:latin typeface="Helvetica Neue Light"/>
              </a:rPr>
              <a:t> + 0×4 + 3 = (147)</a:t>
            </a:r>
            <a:r>
              <a:rPr lang="en-US" altLang="aa-ET" sz="2200" baseline="-25000" dirty="0">
                <a:latin typeface="Helvetica Neue Light"/>
              </a:rPr>
              <a:t>10</a:t>
            </a:r>
          </a:p>
          <a:p>
            <a:pPr lvl="1">
              <a:spcBef>
                <a:spcPts val="1200"/>
              </a:spcBef>
            </a:pPr>
            <a:r>
              <a:rPr lang="en-US" altLang="aa-ET" sz="2200" dirty="0" smtClean="0">
                <a:latin typeface="Helvetica Neue Light"/>
              </a:rPr>
              <a:t>(156.7)</a:t>
            </a:r>
            <a:r>
              <a:rPr lang="en-US" altLang="aa-ET" sz="2200" baseline="-25000" dirty="0" smtClean="0">
                <a:latin typeface="Helvetica Neue Light"/>
              </a:rPr>
              <a:t>8</a:t>
            </a:r>
            <a:r>
              <a:rPr lang="en-US" altLang="aa-ET" sz="2200" dirty="0" smtClean="0">
                <a:latin typeface="Helvetica Neue Light"/>
              </a:rPr>
              <a:t> = </a:t>
            </a:r>
            <a:r>
              <a:rPr lang="en-US" altLang="aa-ET" sz="2200" dirty="0">
                <a:latin typeface="Helvetica Neue Light"/>
              </a:rPr>
              <a:t>(1x8</a:t>
            </a:r>
            <a:r>
              <a:rPr lang="en-US" altLang="aa-ET" sz="2200" baseline="30000" dirty="0">
                <a:latin typeface="Helvetica Neue Light"/>
              </a:rPr>
              <a:t>2</a:t>
            </a:r>
            <a:r>
              <a:rPr lang="en-US" altLang="aa-ET" sz="2200" dirty="0">
                <a:latin typeface="Helvetica Neue Light"/>
              </a:rPr>
              <a:t> + 5x8</a:t>
            </a:r>
            <a:r>
              <a:rPr lang="en-US" altLang="aa-ET" sz="2200" baseline="30000" dirty="0">
                <a:latin typeface="Helvetica Neue Light"/>
              </a:rPr>
              <a:t>1</a:t>
            </a:r>
            <a:r>
              <a:rPr lang="en-US" altLang="aa-ET" sz="2200" dirty="0">
                <a:latin typeface="Helvetica Neue Light"/>
              </a:rPr>
              <a:t> + 6x8</a:t>
            </a:r>
            <a:r>
              <a:rPr lang="en-US" altLang="aa-ET" sz="2200" baseline="30000" dirty="0">
                <a:latin typeface="Helvetica Neue Light"/>
              </a:rPr>
              <a:t>0</a:t>
            </a:r>
            <a:r>
              <a:rPr lang="en-US" altLang="aa-ET" sz="2200" dirty="0">
                <a:latin typeface="Helvetica Neue Light"/>
              </a:rPr>
              <a:t> + 7x8</a:t>
            </a:r>
            <a:r>
              <a:rPr lang="en-US" altLang="aa-ET" sz="2200" baseline="30000" dirty="0">
                <a:latin typeface="Helvetica Neue Light"/>
              </a:rPr>
              <a:t>-1 )</a:t>
            </a:r>
            <a:r>
              <a:rPr lang="en-US" altLang="aa-ET" sz="2200" baseline="-25000" dirty="0" smtClean="0">
                <a:latin typeface="Helvetica Neue Light"/>
              </a:rPr>
              <a:t>10</a:t>
            </a:r>
            <a:r>
              <a:rPr lang="en-US" altLang="aa-ET" sz="2200" baseline="30000" dirty="0">
                <a:latin typeface="Helvetica Neue Light"/>
              </a:rPr>
              <a:t> </a:t>
            </a:r>
            <a:r>
              <a:rPr lang="en-US" altLang="aa-ET" sz="2200" dirty="0" smtClean="0">
                <a:latin typeface="Helvetica Neue Light"/>
              </a:rPr>
              <a:t>= </a:t>
            </a:r>
            <a:r>
              <a:rPr lang="en-US" altLang="aa-ET" sz="2200" dirty="0">
                <a:latin typeface="Helvetica Neue Light"/>
              </a:rPr>
              <a:t>(64 + 40 + 6 + </a:t>
            </a:r>
            <a:r>
              <a:rPr lang="en-US" altLang="aa-ET" sz="2200" dirty="0" smtClean="0">
                <a:latin typeface="Helvetica Neue Light"/>
              </a:rPr>
              <a:t>0.875)</a:t>
            </a:r>
            <a:r>
              <a:rPr lang="en-US" altLang="aa-ET" sz="2200" baseline="-25000" dirty="0" smtClean="0">
                <a:latin typeface="Helvetica Neue Light"/>
              </a:rPr>
              <a:t>10</a:t>
            </a:r>
            <a:r>
              <a:rPr lang="en-US" altLang="aa-ET" sz="2200" dirty="0" smtClean="0">
                <a:latin typeface="Helvetica Neue Light"/>
              </a:rPr>
              <a:t> </a:t>
            </a:r>
            <a:r>
              <a:rPr lang="en-US" altLang="aa-ET" sz="2200" dirty="0">
                <a:latin typeface="Helvetica Neue Light"/>
              </a:rPr>
              <a:t>= </a:t>
            </a:r>
            <a:r>
              <a:rPr lang="en-US" altLang="aa-ET" sz="2200" dirty="0" smtClean="0">
                <a:latin typeface="Helvetica Neue Light"/>
              </a:rPr>
              <a:t>(110.875)</a:t>
            </a:r>
            <a:r>
              <a:rPr lang="en-US" altLang="aa-ET" sz="2200" baseline="-25000" dirty="0" smtClean="0">
                <a:latin typeface="Helvetica Neue Light"/>
              </a:rPr>
              <a:t>10</a:t>
            </a:r>
            <a:endParaRPr lang="en-US" altLang="aa-ET" sz="2200" dirty="0">
              <a:latin typeface="Helvetica Neue Light"/>
            </a:endParaRPr>
          </a:p>
          <a:p>
            <a:pPr lvl="1">
              <a:spcBef>
                <a:spcPts val="1200"/>
              </a:spcBef>
            </a:pPr>
            <a:r>
              <a:rPr lang="en-US" altLang="aa-ET" sz="2200" dirty="0" smtClean="0">
                <a:latin typeface="Helvetica Neue Light"/>
              </a:rPr>
              <a:t>(55)</a:t>
            </a:r>
            <a:r>
              <a:rPr lang="en-US" altLang="aa-ET" sz="2200" baseline="-25000" dirty="0" smtClean="0">
                <a:latin typeface="Helvetica Neue Light"/>
              </a:rPr>
              <a:t>9</a:t>
            </a:r>
            <a:r>
              <a:rPr lang="en-US" altLang="aa-ET" sz="2200" dirty="0" smtClean="0">
                <a:latin typeface="Helvetica Neue Light"/>
              </a:rPr>
              <a:t> = </a:t>
            </a:r>
            <a:r>
              <a:rPr lang="en-US" altLang="aa-ET" sz="2200" dirty="0">
                <a:latin typeface="Helvetica Neue Light"/>
              </a:rPr>
              <a:t>(45 + 5)</a:t>
            </a:r>
            <a:r>
              <a:rPr lang="en-US" altLang="aa-ET" sz="2200" baseline="-25000" dirty="0">
                <a:latin typeface="Helvetica Neue Light"/>
              </a:rPr>
              <a:t>10</a:t>
            </a:r>
            <a:r>
              <a:rPr lang="en-US" altLang="aa-ET" sz="2200" dirty="0">
                <a:latin typeface="Helvetica Neue Light"/>
              </a:rPr>
              <a:t> = 50</a:t>
            </a:r>
            <a:r>
              <a:rPr lang="en-US" altLang="aa-ET" sz="2200" baseline="-25000" dirty="0">
                <a:latin typeface="Helvetica Neue Light"/>
              </a:rPr>
              <a:t>10</a:t>
            </a:r>
            <a:endParaRPr lang="en-US" altLang="aa-ET" sz="2200" dirty="0">
              <a:latin typeface="Helvetica Neue Light"/>
            </a:endParaRPr>
          </a:p>
          <a:p>
            <a:pPr lvl="1">
              <a:spcBef>
                <a:spcPts val="1200"/>
              </a:spcBef>
            </a:pPr>
            <a:r>
              <a:rPr lang="en-US" altLang="aa-ET" sz="2200" dirty="0" smtClean="0">
                <a:latin typeface="Helvetica Neue Light"/>
              </a:rPr>
              <a:t>(12)</a:t>
            </a:r>
            <a:r>
              <a:rPr lang="en-US" altLang="aa-ET" sz="2200" baseline="-25000" dirty="0" smtClean="0">
                <a:latin typeface="Helvetica Neue Light"/>
              </a:rPr>
              <a:t>12</a:t>
            </a:r>
            <a:r>
              <a:rPr lang="en-US" altLang="aa-ET" sz="2200" dirty="0" smtClean="0">
                <a:latin typeface="Helvetica Neue Light"/>
              </a:rPr>
              <a:t> = </a:t>
            </a:r>
            <a:r>
              <a:rPr lang="en-US" altLang="aa-ET" sz="2200" dirty="0">
                <a:latin typeface="Helvetica Neue Light"/>
              </a:rPr>
              <a:t>(12 + 2)</a:t>
            </a:r>
            <a:r>
              <a:rPr lang="en-US" altLang="aa-ET" sz="2200" baseline="-25000" dirty="0">
                <a:latin typeface="Helvetica Neue Light"/>
              </a:rPr>
              <a:t>10</a:t>
            </a:r>
            <a:r>
              <a:rPr lang="en-US" altLang="aa-ET" sz="2200" dirty="0">
                <a:latin typeface="Helvetica Neue Light"/>
              </a:rPr>
              <a:t> = 14</a:t>
            </a:r>
            <a:r>
              <a:rPr lang="en-US" altLang="aa-ET" sz="2200" baseline="-25000" dirty="0">
                <a:latin typeface="Helvetica Neue Light"/>
              </a:rPr>
              <a:t>10</a:t>
            </a:r>
          </a:p>
          <a:p>
            <a:pPr lvl="1"/>
            <a:endParaRPr lang="en-US" altLang="aa-ET" baseline="-25000" dirty="0">
              <a:latin typeface="Helvetica Neue Light"/>
            </a:endParaRPr>
          </a:p>
          <a:p>
            <a:pPr marL="0" indent="0">
              <a:buNone/>
            </a:pPr>
            <a:endParaRPr lang="en-US" altLang="aa-ET" dirty="0">
              <a:latin typeface="Helvetica Neue Light"/>
            </a:endParaRPr>
          </a:p>
          <a:p>
            <a:endParaRPr lang="en-US" altLang="aa-ET" dirty="0">
              <a:latin typeface="Helvetica Neue Light"/>
            </a:endParaRPr>
          </a:p>
          <a:p>
            <a:pPr marL="0" indent="0">
              <a:buNone/>
            </a:pPr>
            <a:endParaRPr lang="aa-ET" dirty="0"/>
          </a:p>
        </p:txBody>
      </p:sp>
      <p:sp>
        <p:nvSpPr>
          <p:cNvPr id="2" name="Rectangle 1"/>
          <p:cNvSpPr/>
          <p:nvPr/>
        </p:nvSpPr>
        <p:spPr>
          <a:xfrm>
            <a:off x="1898072" y="631250"/>
            <a:ext cx="7032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Number </a:t>
            </a:r>
            <a:r>
              <a:rPr lang="en-US" sz="3600" b="1" kern="0" dirty="0">
                <a:solidFill>
                  <a:srgbClr val="002060"/>
                </a:solidFill>
                <a:latin typeface="Helvetica Neue Light"/>
              </a:rPr>
              <a:t>system: generalization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5486404" y="2690370"/>
            <a:ext cx="1583915" cy="429064"/>
            <a:chOff x="5486404" y="2690370"/>
            <a:chExt cx="1583915" cy="429064"/>
          </a:xfrm>
        </p:grpSpPr>
        <p:sp>
          <p:nvSpPr>
            <p:cNvPr id="3" name="ZoneTexte 2"/>
            <p:cNvSpPr txBox="1"/>
            <p:nvPr/>
          </p:nvSpPr>
          <p:spPr>
            <a:xfrm>
              <a:off x="5649482" y="2690370"/>
              <a:ext cx="1420837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  <a:latin typeface="Helvetica Neue Light"/>
                </a:rPr>
                <a:t>position</a:t>
              </a:r>
              <a:endParaRPr lang="fr-FR" dirty="0">
                <a:solidFill>
                  <a:srgbClr val="00B050"/>
                </a:solidFill>
                <a:latin typeface="Helvetica Neue Light"/>
              </a:endParaRPr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H="1">
              <a:off x="5486404" y="2936554"/>
              <a:ext cx="163078" cy="18288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/>
          <p:cNvGrpSpPr/>
          <p:nvPr/>
        </p:nvGrpSpPr>
        <p:grpSpPr>
          <a:xfrm>
            <a:off x="5241521" y="3450027"/>
            <a:ext cx="1665723" cy="457277"/>
            <a:chOff x="5241521" y="3450027"/>
            <a:chExt cx="1665723" cy="457277"/>
          </a:xfrm>
        </p:grpSpPr>
        <p:sp>
          <p:nvSpPr>
            <p:cNvPr id="7" name="ZoneTexte 6"/>
            <p:cNvSpPr txBox="1"/>
            <p:nvPr/>
          </p:nvSpPr>
          <p:spPr>
            <a:xfrm>
              <a:off x="5486407" y="3541544"/>
              <a:ext cx="1420837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 smtClean="0">
                  <a:solidFill>
                    <a:srgbClr val="FF0000"/>
                  </a:solidFill>
                  <a:latin typeface="Helvetica Neue Light"/>
                </a:rPr>
                <a:t>radix</a:t>
              </a:r>
              <a:endParaRPr lang="fr-FR" dirty="0">
                <a:solidFill>
                  <a:srgbClr val="FF0000"/>
                </a:solidFill>
                <a:latin typeface="Helvetica Neue Light"/>
              </a:endParaRPr>
            </a:p>
          </p:txBody>
        </p:sp>
        <p:cxnSp>
          <p:nvCxnSpPr>
            <p:cNvPr id="10" name="Connecteur droit avec flèche 9"/>
            <p:cNvCxnSpPr/>
            <p:nvPr/>
          </p:nvCxnSpPr>
          <p:spPr>
            <a:xfrm flipH="1" flipV="1">
              <a:off x="5241521" y="3450027"/>
              <a:ext cx="202682" cy="2321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76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ounded Rectangle"/>
          <p:cNvSpPr/>
          <p:nvPr/>
        </p:nvSpPr>
        <p:spPr>
          <a:xfrm>
            <a:off x="2475458" y="3495109"/>
            <a:ext cx="2221622" cy="1386509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61A0F8-A3F4-450F-B6FD-BCF21A54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617" y="1374303"/>
            <a:ext cx="9781309" cy="5628120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</a:pPr>
            <a:r>
              <a:rPr lang="en-US" altLang="aa-ET" sz="2400" dirty="0">
                <a:latin typeface="Helvetica Neue Light"/>
              </a:rPr>
              <a:t>When working with bits, oftentimes we have </a:t>
            </a:r>
            <a:r>
              <a:rPr lang="en-US" altLang="aa-ET" sz="2400" dirty="0" smtClean="0">
                <a:latin typeface="Helvetica Neue Light"/>
              </a:rPr>
              <a:t>strings with </a:t>
            </a:r>
            <a:r>
              <a:rPr lang="en-US" altLang="aa-ET" sz="2400" dirty="0">
                <a:latin typeface="Helvetica Neue Light"/>
              </a:rPr>
              <a:t>32 or 64 </a:t>
            </a:r>
            <a:r>
              <a:rPr lang="en-US" altLang="aa-ET" sz="2400" dirty="0" smtClean="0">
                <a:latin typeface="Helvetica Neue Light"/>
              </a:rPr>
              <a:t>bits (a large number of bits!!).</a:t>
            </a:r>
          </a:p>
          <a:p>
            <a:pPr algn="just">
              <a:spcBef>
                <a:spcPts val="1800"/>
              </a:spcBef>
            </a:pPr>
            <a:r>
              <a:rPr lang="en-US" altLang="aa-ET" sz="2400" dirty="0" smtClean="0">
                <a:latin typeface="Helvetica Neue Light"/>
              </a:rPr>
              <a:t>So, </a:t>
            </a:r>
            <a:r>
              <a:rPr lang="en-US" altLang="aa-ET" sz="2400" dirty="0">
                <a:latin typeface="Helvetica Neue Light"/>
              </a:rPr>
              <a:t>it is more convenient and less error-prone to write the binary numbers in </a:t>
            </a:r>
            <a:r>
              <a:rPr lang="en-US" altLang="aa-ET" sz="2400" dirty="0">
                <a:solidFill>
                  <a:srgbClr val="FF0000"/>
                </a:solidFill>
                <a:latin typeface="Helvetica Neue Light"/>
              </a:rPr>
              <a:t>intermediate base systems </a:t>
            </a:r>
            <a:r>
              <a:rPr lang="en-US" altLang="aa-ET" sz="2400" dirty="0">
                <a:latin typeface="Helvetica Neue Light"/>
              </a:rPr>
              <a:t>such as </a:t>
            </a:r>
            <a:r>
              <a:rPr lang="en-US" altLang="aa-ET" sz="2400" b="1" dirty="0" smtClean="0">
                <a:latin typeface="Helvetica Neue Light"/>
              </a:rPr>
              <a:t>Octal</a:t>
            </a:r>
            <a:r>
              <a:rPr lang="en-US" altLang="aa-ET" sz="2400" dirty="0" smtClean="0">
                <a:latin typeface="Helvetica Neue Light"/>
              </a:rPr>
              <a:t> (base 8) or </a:t>
            </a:r>
            <a:r>
              <a:rPr lang="en-US" altLang="aa-ET" sz="2400" b="1" dirty="0" smtClean="0">
                <a:latin typeface="Helvetica Neue Light"/>
              </a:rPr>
              <a:t>Hexadecimal</a:t>
            </a:r>
            <a:r>
              <a:rPr lang="en-US" altLang="aa-ET" sz="2400" dirty="0" smtClean="0">
                <a:latin typeface="Helvetica Neue Light"/>
              </a:rPr>
              <a:t> systems (base 16),</a:t>
            </a:r>
          </a:p>
          <a:p>
            <a:pPr algn="just">
              <a:spcBef>
                <a:spcPts val="1800"/>
              </a:spcBef>
            </a:pPr>
            <a:r>
              <a:rPr lang="en-US" altLang="aa-ET" sz="2400" dirty="0" smtClean="0">
                <a:latin typeface="Helvetica Neue Light"/>
              </a:rPr>
              <a:t>Octal and Hex are often </a:t>
            </a:r>
            <a:r>
              <a:rPr lang="en-US" altLang="aa-ET" sz="2400" dirty="0">
                <a:latin typeface="Helvetica Neue Light"/>
              </a:rPr>
              <a:t>used in a digital system as sort of a </a:t>
            </a:r>
            <a:r>
              <a:rPr lang="en-US" altLang="aa-ET" sz="2400" dirty="0">
                <a:solidFill>
                  <a:schemeClr val="bg2">
                    <a:lumMod val="75000"/>
                  </a:schemeClr>
                </a:solidFill>
                <a:latin typeface="Helvetica Neue Light"/>
              </a:rPr>
              <a:t>“</a:t>
            </a:r>
            <a:r>
              <a:rPr lang="en-US" altLang="aa-ET" sz="2400" b="1" dirty="0">
                <a:solidFill>
                  <a:schemeClr val="bg2">
                    <a:lumMod val="75000"/>
                  </a:schemeClr>
                </a:solidFill>
                <a:latin typeface="Helvetica Neue Light"/>
              </a:rPr>
              <a:t>shorthand</a:t>
            </a:r>
            <a:r>
              <a:rPr lang="en-US" altLang="aa-ET" sz="2400" dirty="0">
                <a:solidFill>
                  <a:schemeClr val="bg2">
                    <a:lumMod val="75000"/>
                  </a:schemeClr>
                </a:solidFill>
                <a:latin typeface="Helvetica Neue Light"/>
              </a:rPr>
              <a:t>” </a:t>
            </a:r>
            <a:r>
              <a:rPr lang="en-US" altLang="aa-ET" sz="2400" dirty="0" smtClean="0">
                <a:latin typeface="Helvetica Neue Light"/>
              </a:rPr>
              <a:t>way, more compact, </a:t>
            </a:r>
            <a:r>
              <a:rPr lang="en-US" altLang="aa-ET" sz="2400" dirty="0">
                <a:latin typeface="Helvetica Neue Light"/>
              </a:rPr>
              <a:t>to represent strings of bits. </a:t>
            </a:r>
            <a:endParaRPr lang="en-US" altLang="aa-ET" sz="2400" dirty="0" smtClean="0">
              <a:latin typeface="Helvetica Neue Light"/>
            </a:endParaRPr>
          </a:p>
          <a:p>
            <a:pPr algn="just">
              <a:spcBef>
                <a:spcPts val="1800"/>
              </a:spcBef>
            </a:pPr>
            <a:r>
              <a:rPr lang="en-US" altLang="aa-ET" sz="2400" dirty="0" smtClean="0">
                <a:latin typeface="Helvetica Neue Light"/>
              </a:rPr>
              <a:t>However, it is </a:t>
            </a:r>
            <a:r>
              <a:rPr lang="en-US" altLang="aa-ET" sz="2400" dirty="0">
                <a:latin typeface="Helvetica Neue Light"/>
              </a:rPr>
              <a:t>important to keep in </a:t>
            </a:r>
            <a:r>
              <a:rPr lang="en-US" altLang="aa-ET" sz="2400" dirty="0" smtClean="0">
                <a:latin typeface="Helvetica Neue Light"/>
              </a:rPr>
              <a:t>mind </a:t>
            </a:r>
            <a:r>
              <a:rPr lang="en-US" altLang="aa-ET" sz="2400" dirty="0">
                <a:latin typeface="Helvetica Neue Light"/>
              </a:rPr>
              <a:t>that digital circuits </a:t>
            </a:r>
            <a:r>
              <a:rPr lang="en-US" altLang="aa-ET" sz="2400" b="1" u="sng" dirty="0">
                <a:latin typeface="Helvetica Neue Light"/>
              </a:rPr>
              <a:t>all work in binary</a:t>
            </a:r>
            <a:r>
              <a:rPr lang="en-US" altLang="aa-ET" sz="2400" dirty="0">
                <a:latin typeface="Helvetica Neue Light"/>
              </a:rPr>
              <a:t>. </a:t>
            </a:r>
            <a:endParaRPr lang="en-US" altLang="aa-ET" sz="2400" dirty="0" smtClean="0">
              <a:latin typeface="Helvetica Neue Light"/>
            </a:endParaRPr>
          </a:p>
          <a:p>
            <a:pPr algn="just">
              <a:spcBef>
                <a:spcPts val="1800"/>
              </a:spcBef>
            </a:pPr>
            <a:r>
              <a:rPr lang="en-US" altLang="aa-ET" sz="2400" dirty="0" smtClean="0">
                <a:latin typeface="Helvetica Neue Light"/>
              </a:rPr>
              <a:t>Octal </a:t>
            </a:r>
            <a:r>
              <a:rPr lang="en-US" altLang="aa-ET" sz="2400" dirty="0">
                <a:latin typeface="Helvetica Neue Light"/>
              </a:rPr>
              <a:t>and Hex are </a:t>
            </a:r>
            <a:r>
              <a:rPr lang="en-US" altLang="aa-ET" sz="2400" dirty="0" smtClean="0">
                <a:latin typeface="Helvetica Neue Light"/>
              </a:rPr>
              <a:t>simply </a:t>
            </a:r>
            <a:r>
              <a:rPr lang="en-US" altLang="aa-ET" sz="2400" dirty="0">
                <a:latin typeface="Helvetica Neue Light"/>
              </a:rPr>
              <a:t>used as a convenience for the humans involved.</a:t>
            </a:r>
          </a:p>
          <a:p>
            <a:endParaRPr lang="en-US" sz="2400" dirty="0">
              <a:latin typeface="Helvetica Neue Light"/>
            </a:endParaRPr>
          </a:p>
          <a:p>
            <a:endParaRPr lang="aa-ET" sz="2400" dirty="0">
              <a:latin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11926" y="552742"/>
            <a:ext cx="7938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b="1" kern="0" dirty="0" smtClean="0">
                <a:solidFill>
                  <a:srgbClr val="002060"/>
                </a:solidFill>
                <a:latin typeface="Helvetica Neue Light"/>
              </a:rPr>
              <a:t>Octal and hexadecimal systems (1)</a:t>
            </a:r>
            <a:endParaRPr lang="en-US" sz="3600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019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48885" y="1439086"/>
            <a:ext cx="8915400" cy="1736411"/>
          </a:xfrm>
        </p:spPr>
        <p:txBody>
          <a:bodyPr>
            <a:noAutofit/>
          </a:bodyPr>
          <a:lstStyle/>
          <a:p>
            <a:pPr lvl="0" algn="just">
              <a:buClr>
                <a:srgbClr val="4A66AC"/>
              </a:buClr>
            </a:pPr>
            <a:r>
              <a:rPr lang="en-US" altLang="aa-ET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Base 8 (octal) numbers : 0,1,2,3,4,5,6,7</a:t>
            </a:r>
          </a:p>
          <a:p>
            <a:pPr lvl="1" algn="just">
              <a:buClr>
                <a:srgbClr val="4A66AC"/>
              </a:buClr>
            </a:pPr>
            <a:r>
              <a:rPr lang="en-US" altLang="aa-ET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one </a:t>
            </a:r>
            <a:r>
              <a:rPr lang="en-US" altLang="aa-ET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octal digit is formed by grouping 3 bits.</a:t>
            </a:r>
          </a:p>
          <a:p>
            <a:pPr lvl="1">
              <a:buClr>
                <a:srgbClr val="4A66AC"/>
              </a:buClr>
            </a:pPr>
            <a:endParaRPr lang="fr-FR" sz="2200" dirty="0" smtClean="0">
              <a:solidFill>
                <a:srgbClr val="000000"/>
              </a:solidFill>
              <a:latin typeface="Helvetica Neue Light"/>
            </a:endParaRPr>
          </a:p>
          <a:p>
            <a:pPr lvl="0">
              <a:buClr>
                <a:srgbClr val="4A66AC"/>
              </a:buClr>
            </a:pPr>
            <a:endParaRPr lang="en-US" altLang="aa-ET" sz="2200" dirty="0">
              <a:solidFill>
                <a:prstClr val="black">
                  <a:lumMod val="75000"/>
                  <a:lumOff val="25000"/>
                </a:prstClr>
              </a:solidFill>
              <a:latin typeface="Helvetica Neue Light"/>
            </a:endParaRPr>
          </a:p>
          <a:p>
            <a:endParaRPr lang="fr-FR" sz="2200" dirty="0">
              <a:latin typeface="Helvetica Neue Light"/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834119" y="556948"/>
            <a:ext cx="891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kern="0" dirty="0" smtClean="0">
                <a:solidFill>
                  <a:srgbClr val="002060"/>
                </a:solidFill>
                <a:latin typeface="Helvetica Neue Light"/>
              </a:rPr>
              <a:t>Octal and hexadecimal systems (2)</a:t>
            </a:r>
            <a:endParaRPr lang="en-US" b="1" kern="0" dirty="0">
              <a:solidFill>
                <a:srgbClr val="002060"/>
              </a:solidFill>
              <a:latin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61309" y="3358020"/>
            <a:ext cx="989214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1000"/>
              </a:spcBef>
              <a:buClr>
                <a:srgbClr val="4A66AC"/>
              </a:buClr>
              <a:buFont typeface="Wingdings 3" charset="2"/>
              <a:buChar char=""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Base 16 (</a:t>
            </a:r>
            <a:r>
              <a:rPr lang="en-US" altLang="aa-ET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Hexadecimal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) is most useful as a “shorthand” notation for binary numbers. </a:t>
            </a:r>
            <a:endParaRPr lang="en-US" sz="2200" dirty="0" smtClean="0">
              <a:solidFill>
                <a:prstClr val="black">
                  <a:lumMod val="75000"/>
                  <a:lumOff val="25000"/>
                </a:prstClr>
              </a:solidFill>
              <a:latin typeface="Helvetica Neue Light"/>
            </a:endParaRPr>
          </a:p>
          <a:p>
            <a:pPr marL="342900" lvl="0" indent="-342900" algn="just">
              <a:spcBef>
                <a:spcPts val="1000"/>
              </a:spcBef>
              <a:buClr>
                <a:srgbClr val="4A66AC"/>
              </a:buClr>
              <a:buFont typeface="Wingdings 3" charset="2"/>
              <a:buChar char=""/>
            </a:pPr>
            <a:r>
              <a:rPr 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Hex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numbers : 0,1,2,3,4,5,6,7,8,9,A,B,C,D,E,F</a:t>
            </a:r>
          </a:p>
          <a:p>
            <a:pPr marL="742950" lvl="1" indent="-285750">
              <a:spcBef>
                <a:spcPts val="1000"/>
              </a:spcBef>
              <a:buClr>
                <a:srgbClr val="4A66AC"/>
              </a:buClr>
              <a:buFont typeface="Wingdings 3" charset="2"/>
              <a:buChar char=""/>
            </a:pPr>
            <a:r>
              <a:rPr lang="en-US" altLang="aa-ET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one hexadecimal digit is formed by grouping 4 </a:t>
            </a:r>
            <a:r>
              <a:rPr lang="en-US" altLang="aa-ET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bits and </a:t>
            </a:r>
            <a:r>
              <a:rPr lang="en-US" altLang="aa-ET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s</a:t>
            </a:r>
            <a:r>
              <a:rPr lang="en-US" sz="2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tart 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 Light"/>
              </a:rPr>
              <a:t>with </a:t>
            </a:r>
            <a:r>
              <a:rPr lang="en-US" sz="2200" dirty="0">
                <a:solidFill>
                  <a:srgbClr val="FF0000"/>
                </a:solidFill>
                <a:latin typeface="Helvetica Neue Light"/>
              </a:rPr>
              <a:t>0x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C894A1EA-8407-1393-035C-63BB9D9CB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402" y="5344201"/>
            <a:ext cx="5413119" cy="100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defTabSz="914400">
              <a:spcBef>
                <a:spcPct val="20000"/>
              </a:spcBef>
            </a:pP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100001010110</a:t>
            </a:r>
            <a:r>
              <a:rPr lang="en-US" altLang="aa-ET" baseline="-25000" dirty="0">
                <a:solidFill>
                  <a:prstClr val="black"/>
                </a:solidFill>
                <a:latin typeface="Helvetica Neue Light"/>
              </a:rPr>
              <a:t>2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=	</a:t>
            </a:r>
            <a:r>
              <a:rPr lang="en-US" altLang="aa-ET" dirty="0" smtClean="0">
                <a:solidFill>
                  <a:srgbClr val="FF0000"/>
                </a:solidFill>
                <a:latin typeface="Helvetica Neue Light"/>
              </a:rPr>
              <a:t>1000   </a:t>
            </a:r>
            <a:r>
              <a:rPr lang="en-US" altLang="aa-ET" dirty="0" smtClean="0">
                <a:solidFill>
                  <a:srgbClr val="008000"/>
                </a:solidFill>
                <a:latin typeface="Helvetica Neue Light"/>
              </a:rPr>
              <a:t>0101   </a:t>
            </a:r>
            <a:r>
              <a:rPr lang="en-US" altLang="aa-ET" dirty="0" smtClean="0">
                <a:solidFill>
                  <a:srgbClr val="FF00FF"/>
                </a:solidFill>
                <a:latin typeface="Helvetica Neue Light"/>
              </a:rPr>
              <a:t>0110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</a:t>
            </a:r>
            <a:endParaRPr lang="en-US" altLang="aa-ET" baseline="-25000" dirty="0">
              <a:solidFill>
                <a:prstClr val="black"/>
              </a:solidFill>
              <a:latin typeface="Helvetica Neue Light"/>
            </a:endParaRPr>
          </a:p>
          <a:p>
            <a:pPr defTabSz="914400">
              <a:spcBef>
                <a:spcPts val="600"/>
              </a:spcBef>
            </a:pPr>
            <a:r>
              <a:rPr lang="en-US" altLang="aa-ET" baseline="-25000" dirty="0">
                <a:solidFill>
                  <a:prstClr val="black"/>
                </a:solidFill>
                <a:latin typeface="Helvetica Neue Light"/>
              </a:rPr>
              <a:t>			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=</a:t>
            </a:r>
            <a:r>
              <a:rPr lang="en-US" altLang="aa-ET" baseline="-25000" dirty="0">
                <a:solidFill>
                  <a:prstClr val="black"/>
                </a:solidFill>
                <a:latin typeface="Helvetica Neue Light"/>
              </a:rPr>
              <a:t>	    </a:t>
            </a:r>
            <a:r>
              <a:rPr lang="en-US" altLang="aa-ET" dirty="0" smtClean="0">
                <a:solidFill>
                  <a:srgbClr val="FF0000"/>
                </a:solidFill>
                <a:latin typeface="Helvetica Neue Light"/>
              </a:rPr>
              <a:t>8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  </a:t>
            </a:r>
            <a:r>
              <a:rPr lang="en-US" altLang="aa-ET" dirty="0" smtClean="0">
                <a:solidFill>
                  <a:prstClr val="black"/>
                </a:solidFill>
                <a:latin typeface="Helvetica Neue Light"/>
              </a:rPr>
              <a:t> </a:t>
            </a:r>
            <a:r>
              <a:rPr lang="en-US" altLang="aa-ET" dirty="0" smtClean="0">
                <a:solidFill>
                  <a:srgbClr val="00B050"/>
                </a:solidFill>
                <a:latin typeface="Helvetica Neue Light"/>
              </a:rPr>
              <a:t>5</a:t>
            </a:r>
            <a:r>
              <a:rPr lang="en-US" altLang="aa-ET" dirty="0" smtClean="0">
                <a:solidFill>
                  <a:prstClr val="black"/>
                </a:solidFill>
                <a:latin typeface="Helvetica Neue Light"/>
              </a:rPr>
              <a:t>        </a:t>
            </a:r>
            <a:r>
              <a:rPr lang="en-US" altLang="aa-ET" dirty="0" smtClean="0">
                <a:solidFill>
                  <a:srgbClr val="FF1F85">
                    <a:lumMod val="75000"/>
                  </a:srgbClr>
                </a:solidFill>
                <a:latin typeface="Helvetica Neue Light"/>
              </a:rPr>
              <a:t>6    </a:t>
            </a:r>
            <a:r>
              <a:rPr lang="en-US" altLang="aa-ET" baseline="-25000" dirty="0" smtClean="0">
                <a:solidFill>
                  <a:prstClr val="black"/>
                </a:solidFill>
                <a:latin typeface="Helvetica Neue Light"/>
              </a:rPr>
              <a:t>16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C894A1EA-8407-1393-035C-63BB9D9CB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999" y="2473124"/>
            <a:ext cx="5725926" cy="70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74725" algn="l"/>
                <a:tab pos="1258888" algn="l"/>
                <a:tab pos="2003425" algn="l"/>
                <a:tab pos="2682875" algn="l"/>
                <a:tab pos="3427413" algn="l"/>
                <a:tab pos="3711575" algn="l"/>
                <a:tab pos="4400550" algn="l"/>
              </a:tabLs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defTabSz="914400">
              <a:spcBef>
                <a:spcPct val="20000"/>
              </a:spcBef>
            </a:pP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100001010110</a:t>
            </a:r>
            <a:r>
              <a:rPr lang="en-US" altLang="aa-ET" baseline="-25000" dirty="0">
                <a:solidFill>
                  <a:prstClr val="black"/>
                </a:solidFill>
                <a:latin typeface="Helvetica Neue Light"/>
              </a:rPr>
              <a:t>2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=	</a:t>
            </a:r>
            <a:r>
              <a:rPr lang="en-US" altLang="aa-ET" dirty="0">
                <a:solidFill>
                  <a:srgbClr val="3333FF"/>
                </a:solidFill>
                <a:latin typeface="Helvetica Neue Light"/>
              </a:rPr>
              <a:t>100    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001     </a:t>
            </a:r>
            <a:r>
              <a:rPr lang="en-US" altLang="aa-ET" dirty="0">
                <a:solidFill>
                  <a:srgbClr val="008000"/>
                </a:solidFill>
                <a:latin typeface="Helvetica Neue Light"/>
              </a:rPr>
              <a:t>010		</a:t>
            </a:r>
            <a:r>
              <a:rPr lang="en-US" altLang="aa-ET" dirty="0">
                <a:solidFill>
                  <a:srgbClr val="FF00FF"/>
                </a:solidFill>
                <a:latin typeface="Helvetica Neue Light"/>
              </a:rPr>
              <a:t>110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</a:t>
            </a:r>
            <a:endParaRPr lang="en-US" altLang="aa-ET" baseline="-25000" dirty="0">
              <a:solidFill>
                <a:prstClr val="black"/>
              </a:solidFill>
              <a:latin typeface="Helvetica Neue Light"/>
            </a:endParaRPr>
          </a:p>
          <a:p>
            <a:pPr defTabSz="914400">
              <a:spcBef>
                <a:spcPct val="20000"/>
              </a:spcBef>
            </a:pPr>
            <a:r>
              <a:rPr lang="en-US" altLang="aa-ET" baseline="-25000" dirty="0">
                <a:solidFill>
                  <a:prstClr val="black"/>
                </a:solidFill>
                <a:latin typeface="Helvetica Neue Light"/>
              </a:rPr>
              <a:t>			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=</a:t>
            </a:r>
            <a:r>
              <a:rPr lang="en-US" altLang="aa-ET" baseline="-25000" dirty="0">
                <a:solidFill>
                  <a:prstClr val="black"/>
                </a:solidFill>
                <a:latin typeface="Helvetica Neue Light"/>
              </a:rPr>
              <a:t>	    </a:t>
            </a:r>
            <a:r>
              <a:rPr lang="en-US" altLang="aa-ET" dirty="0">
                <a:solidFill>
                  <a:srgbClr val="243FFF">
                    <a:lumMod val="75000"/>
                  </a:srgbClr>
                </a:solidFill>
                <a:latin typeface="Helvetica Neue Light"/>
              </a:rPr>
              <a:t>4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</a:t>
            </a:r>
            <a:r>
              <a:rPr lang="en-US" altLang="aa-ET" dirty="0">
                <a:solidFill>
                  <a:srgbClr val="FF0000"/>
                </a:solidFill>
                <a:latin typeface="Helvetica Neue Light"/>
              </a:rPr>
              <a:t>1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        </a:t>
            </a:r>
            <a:r>
              <a:rPr lang="en-US" altLang="aa-ET" dirty="0">
                <a:solidFill>
                  <a:srgbClr val="00B050"/>
                </a:solidFill>
                <a:latin typeface="Helvetica Neue Light"/>
              </a:rPr>
              <a:t>2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       </a:t>
            </a:r>
            <a:r>
              <a:rPr lang="en-US" altLang="aa-ET" dirty="0" smtClean="0">
                <a:solidFill>
                  <a:srgbClr val="FF1F85">
                    <a:lumMod val="75000"/>
                  </a:srgbClr>
                </a:solidFill>
                <a:latin typeface="Helvetica Neue Light"/>
              </a:rPr>
              <a:t>6  </a:t>
            </a:r>
            <a:r>
              <a:rPr lang="en-US" altLang="aa-ET" baseline="-25000" dirty="0" smtClean="0">
                <a:solidFill>
                  <a:prstClr val="black"/>
                </a:solidFill>
                <a:latin typeface="Helvetica Neue Light"/>
              </a:rPr>
              <a:t>8</a:t>
            </a:r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	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8329" y="6145062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aa-ET" dirty="0">
                <a:solidFill>
                  <a:prstClr val="black"/>
                </a:solidFill>
                <a:latin typeface="Helvetica Neue Light"/>
              </a:rPr>
              <a:t> </a:t>
            </a:r>
            <a:r>
              <a:rPr lang="en-US" altLang="aa-ET" dirty="0" smtClean="0">
                <a:solidFill>
                  <a:prstClr val="black"/>
                </a:solidFill>
                <a:latin typeface="Helvetica Neue Light"/>
              </a:rPr>
              <a:t>= </a:t>
            </a:r>
            <a:r>
              <a:rPr lang="en-US" altLang="aa-ET" sz="2000" dirty="0" smtClean="0">
                <a:solidFill>
                  <a:prstClr val="black"/>
                </a:solidFill>
                <a:latin typeface="Helvetica Neue Light"/>
              </a:rPr>
              <a:t>0x 856</a:t>
            </a:r>
            <a:endParaRPr lang="fr-FR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845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Bri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15500</TotalTime>
  <Words>4364</Words>
  <Application>Microsoft Office PowerPoint</Application>
  <PresentationFormat>Grand écran</PresentationFormat>
  <Paragraphs>1333</Paragraphs>
  <Slides>59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83" baseType="lpstr">
      <vt:lpstr>MS PGothic</vt:lpstr>
      <vt:lpstr>MS PGothic</vt:lpstr>
      <vt:lpstr>Arial</vt:lpstr>
      <vt:lpstr>ArialMT</vt:lpstr>
      <vt:lpstr>Calibri</vt:lpstr>
      <vt:lpstr>Century Gothic</vt:lpstr>
      <vt:lpstr>Consolas</vt:lpstr>
      <vt:lpstr>Courier New</vt:lpstr>
      <vt:lpstr>Helvetica Neue Light</vt:lpstr>
      <vt:lpstr>メイリオ</vt:lpstr>
      <vt:lpstr>Monaco</vt:lpstr>
      <vt:lpstr>Simplified Arabic Fixed</vt:lpstr>
      <vt:lpstr>Symbol</vt:lpstr>
      <vt:lpstr>Tahoma</vt:lpstr>
      <vt:lpstr>Times</vt:lpstr>
      <vt:lpstr>Times New Roman</vt:lpstr>
      <vt:lpstr>TimesEuropa-Roman</vt:lpstr>
      <vt:lpstr>Traditional Arabic</vt:lpstr>
      <vt:lpstr>Verdana</vt:lpstr>
      <vt:lpstr>Wingdings</vt:lpstr>
      <vt:lpstr>Wingdings 2</vt:lpstr>
      <vt:lpstr>Wingdings 3</vt:lpstr>
      <vt:lpstr>幼圆</vt:lpstr>
      <vt:lpstr>Brin</vt:lpstr>
      <vt:lpstr>Digital systems</vt:lpstr>
      <vt:lpstr>Digital systems</vt:lpstr>
      <vt:lpstr>Bits : Binary digITs</vt:lpstr>
      <vt:lpstr>Number systems</vt:lpstr>
      <vt:lpstr>Decimal System : base 10</vt:lpstr>
      <vt:lpstr>Présentation PowerPoint</vt:lpstr>
      <vt:lpstr>Présentation PowerPoint</vt:lpstr>
      <vt:lpstr>Présentation PowerPoint</vt:lpstr>
      <vt:lpstr>Octal and hexadecimal systems (2)</vt:lpstr>
      <vt:lpstr>Présentation PowerPoint</vt:lpstr>
      <vt:lpstr>Présentation PowerPoint</vt:lpstr>
      <vt:lpstr>Présentation PowerPoint</vt:lpstr>
      <vt:lpstr>Conversion from/to base x</vt:lpstr>
      <vt:lpstr>Présentation PowerPoint</vt:lpstr>
      <vt:lpstr>Présentation PowerPoint</vt:lpstr>
      <vt:lpstr>Présentation PowerPoint</vt:lpstr>
      <vt:lpstr>Convert to the binary 0.8110</vt:lpstr>
      <vt:lpstr>Présentation PowerPoint</vt:lpstr>
      <vt:lpstr>Présentation PowerPoint</vt:lpstr>
      <vt:lpstr>Présentation PowerPoint</vt:lpstr>
      <vt:lpstr>Binary arithmetic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Other codes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systems</dc:title>
  <dc:creator>ASUS</dc:creator>
  <cp:lastModifiedBy>ASUS</cp:lastModifiedBy>
  <cp:revision>172</cp:revision>
  <dcterms:created xsi:type="dcterms:W3CDTF">2023-09-07T08:25:11Z</dcterms:created>
  <dcterms:modified xsi:type="dcterms:W3CDTF">2023-09-26T20:35:25Z</dcterms:modified>
</cp:coreProperties>
</file>